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9" r:id="rId2"/>
    <p:sldId id="264" r:id="rId3"/>
    <p:sldId id="275" r:id="rId4"/>
    <p:sldId id="261" r:id="rId5"/>
    <p:sldId id="276" r:id="rId6"/>
    <p:sldId id="277" r:id="rId7"/>
    <p:sldId id="278" r:id="rId8"/>
    <p:sldId id="262" r:id="rId9"/>
    <p:sldId id="279" r:id="rId10"/>
    <p:sldId id="263" r:id="rId11"/>
    <p:sldId id="280" r:id="rId12"/>
    <p:sldId id="265" r:id="rId13"/>
    <p:sldId id="281" r:id="rId14"/>
    <p:sldId id="266" r:id="rId15"/>
    <p:sldId id="282" r:id="rId16"/>
    <p:sldId id="274" r:id="rId17"/>
    <p:sldId id="284" r:id="rId18"/>
    <p:sldId id="283" r:id="rId19"/>
    <p:sldId id="267" r:id="rId20"/>
    <p:sldId id="268" r:id="rId21"/>
    <p:sldId id="285" r:id="rId22"/>
    <p:sldId id="269" r:id="rId23"/>
    <p:sldId id="286" r:id="rId24"/>
    <p:sldId id="270" r:id="rId25"/>
    <p:sldId id="287" r:id="rId26"/>
    <p:sldId id="271" r:id="rId27"/>
    <p:sldId id="288" r:id="rId28"/>
    <p:sldId id="272" r:id="rId29"/>
    <p:sldId id="289" r:id="rId30"/>
    <p:sldId id="273"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6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759DB5-B02C-406B-A1BE-FAB4E2E66C6B}" type="datetimeFigureOut">
              <a:rPr lang="en-US" smtClean="0"/>
              <a:pPr/>
              <a:t>1/16/2017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F0AAFF6-F70E-4233-A4C5-15FDF6F904A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F0AAFF6-F70E-4233-A4C5-15FDF6F904AC}" type="slidenum">
              <a:rPr lang="en-US" smtClean="0"/>
              <a:pPr/>
              <a:t>22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E24E8A7-9699-470B-93F0-0BA06CB6319B}" type="datetimeFigureOut">
              <a:rPr lang="en-US" smtClean="0"/>
              <a:pPr/>
              <a:t>1/16/2017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4AC468-3427-4545-A02A-06B6E6D19A8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24E8A7-9699-470B-93F0-0BA06CB6319B}" type="datetimeFigureOut">
              <a:rPr lang="en-US" smtClean="0"/>
              <a:pPr/>
              <a:t>1/16/2017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4AC468-3427-4545-A02A-06B6E6D19A8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24E8A7-9699-470B-93F0-0BA06CB6319B}" type="datetimeFigureOut">
              <a:rPr lang="en-US" smtClean="0"/>
              <a:pPr/>
              <a:t>1/16/2017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4AC468-3427-4545-A02A-06B6E6D19A8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24E8A7-9699-470B-93F0-0BA06CB6319B}" type="datetimeFigureOut">
              <a:rPr lang="en-US" smtClean="0"/>
              <a:pPr/>
              <a:t>1/16/2017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4AC468-3427-4545-A02A-06B6E6D19A8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E24E8A7-9699-470B-93F0-0BA06CB6319B}" type="datetimeFigureOut">
              <a:rPr lang="en-US" smtClean="0"/>
              <a:pPr/>
              <a:t>1/16/2017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4AC468-3427-4545-A02A-06B6E6D19A8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E24E8A7-9699-470B-93F0-0BA06CB6319B}" type="datetimeFigureOut">
              <a:rPr lang="en-US" smtClean="0"/>
              <a:pPr/>
              <a:t>1/16/2017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4AC468-3427-4545-A02A-06B6E6D19A8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E24E8A7-9699-470B-93F0-0BA06CB6319B}" type="datetimeFigureOut">
              <a:rPr lang="en-US" smtClean="0"/>
              <a:pPr/>
              <a:t>1/16/2017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24AC468-3427-4545-A02A-06B6E6D19A8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E24E8A7-9699-470B-93F0-0BA06CB6319B}" type="datetimeFigureOut">
              <a:rPr lang="en-US" smtClean="0"/>
              <a:pPr/>
              <a:t>1/16/2017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24AC468-3427-4545-A02A-06B6E6D19A8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24E8A7-9699-470B-93F0-0BA06CB6319B}" type="datetimeFigureOut">
              <a:rPr lang="en-US" smtClean="0"/>
              <a:pPr/>
              <a:t>1/16/2017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24AC468-3427-4545-A02A-06B6E6D19A8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E24E8A7-9699-470B-93F0-0BA06CB6319B}" type="datetimeFigureOut">
              <a:rPr lang="en-US" smtClean="0"/>
              <a:pPr/>
              <a:t>1/16/2017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4AC468-3427-4545-A02A-06B6E6D19A8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E24E8A7-9699-470B-93F0-0BA06CB6319B}" type="datetimeFigureOut">
              <a:rPr lang="en-US" smtClean="0"/>
              <a:pPr/>
              <a:t>1/16/2017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4AC468-3427-4545-A02A-06B6E6D19A8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24E8A7-9699-470B-93F0-0BA06CB6319B}" type="datetimeFigureOut">
              <a:rPr lang="en-US" smtClean="0"/>
              <a:pPr/>
              <a:t>1/16/2017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4AC468-3427-4545-A02A-06B6E6D19A8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82000" cy="6049962"/>
          </a:xfrm>
        </p:spPr>
        <p:txBody>
          <a:bodyPr>
            <a:normAutofit fontScale="90000"/>
          </a:bodyPr>
          <a:lstStyle/>
          <a:p>
            <a:pPr>
              <a:lnSpc>
                <a:spcPct val="150000"/>
              </a:lnSpc>
            </a:pPr>
            <a:r>
              <a:rPr lang="en-US" sz="3200" dirty="0" smtClean="0">
                <a:solidFill>
                  <a:srgbClr val="FFFF00"/>
                </a:solidFill>
                <a:latin typeface="Times New Roman" pitchFamily="18" charset="0"/>
                <a:cs typeface="Times New Roman" pitchFamily="18" charset="0"/>
              </a:rPr>
              <a:t>PHÒNG GIÁO DỤC VÀ ĐÀO TẠO CỦ CHI</a:t>
            </a:r>
            <a:r>
              <a:rPr lang="en-US" sz="3200" dirty="0" smtClean="0">
                <a:solidFill>
                  <a:schemeClr val="bg1"/>
                </a:solidFill>
                <a:latin typeface="Times New Roman" pitchFamily="18" charset="0"/>
                <a:cs typeface="Times New Roman" pitchFamily="18" charset="0"/>
              </a:rPr>
              <a:t/>
            </a:r>
            <a:br>
              <a:rPr lang="en-US" sz="3200" dirty="0" smtClean="0">
                <a:solidFill>
                  <a:schemeClr val="bg1"/>
                </a:solidFill>
                <a:latin typeface="Times New Roman" pitchFamily="18" charset="0"/>
                <a:cs typeface="Times New Roman" pitchFamily="18" charset="0"/>
              </a:rPr>
            </a:br>
            <a:r>
              <a:rPr lang="en-US" sz="3200" b="1" dirty="0" smtClean="0">
                <a:solidFill>
                  <a:srgbClr val="FFFF00"/>
                </a:solidFill>
                <a:latin typeface="Times New Roman" pitchFamily="18" charset="0"/>
                <a:cs typeface="Times New Roman" pitchFamily="18" charset="0"/>
              </a:rPr>
              <a:t>TRƯỜNG TIỂU HỌC TÂN THẠNH ĐÔNG 3</a:t>
            </a:r>
            <a:r>
              <a:rPr lang="en-US" sz="3200" b="1" dirty="0" smtClean="0">
                <a:solidFill>
                  <a:schemeClr val="bg1"/>
                </a:solidFill>
                <a:latin typeface="Times New Roman" pitchFamily="18" charset="0"/>
                <a:cs typeface="Times New Roman" pitchFamily="18" charset="0"/>
              </a:rPr>
              <a:t/>
            </a:r>
            <a:br>
              <a:rPr lang="en-US" sz="3200" b="1" dirty="0" smtClean="0">
                <a:solidFill>
                  <a:schemeClr val="bg1"/>
                </a:solidFill>
                <a:latin typeface="Times New Roman" pitchFamily="18" charset="0"/>
                <a:cs typeface="Times New Roman" pitchFamily="18" charset="0"/>
              </a:rPr>
            </a:br>
            <a:r>
              <a:rPr lang="en-US" sz="4800" b="1" dirty="0" smtClean="0">
                <a:solidFill>
                  <a:srgbClr val="C00000"/>
                </a:solidFill>
                <a:latin typeface="Times New Roman" pitchFamily="18" charset="0"/>
                <a:cs typeface="Times New Roman" pitchFamily="18" charset="0"/>
              </a:rPr>
              <a:t>CHUYÊN ĐỀ:</a:t>
            </a:r>
            <a:r>
              <a:rPr lang="en-US" sz="4800" dirty="0" smtClean="0">
                <a:solidFill>
                  <a:schemeClr val="bg1"/>
                </a:solidFill>
                <a:latin typeface="Times New Roman" pitchFamily="18" charset="0"/>
                <a:cs typeface="Times New Roman" pitchFamily="18" charset="0"/>
              </a:rPr>
              <a:t/>
            </a:r>
            <a:br>
              <a:rPr lang="en-US" sz="4800" dirty="0" smtClean="0">
                <a:solidFill>
                  <a:schemeClr val="bg1"/>
                </a:solidFill>
                <a:latin typeface="Times New Roman" pitchFamily="18" charset="0"/>
                <a:cs typeface="Times New Roman" pitchFamily="18" charset="0"/>
              </a:rPr>
            </a:br>
            <a:r>
              <a:rPr lang="en-US" sz="4800" b="1" dirty="0" smtClean="0">
                <a:solidFill>
                  <a:srgbClr val="00B050"/>
                </a:solidFill>
                <a:latin typeface="Times New Roman" pitchFamily="18" charset="0"/>
                <a:cs typeface="Times New Roman" pitchFamily="18" charset="0"/>
              </a:rPr>
              <a:t>MỘT SỐ BIỆN PHÁP NHẰM NÂNG CAO CHẤT LƯỢNG GIẢNG DẠY MÔN ÂM NHẠC LỚP 4</a:t>
            </a:r>
            <a:endParaRPr lang="en-US" sz="4800" dirty="0">
              <a:solidFill>
                <a:srgbClr val="00B050"/>
              </a:solidFill>
            </a:endParaRPr>
          </a:p>
        </p:txBody>
      </p:sp>
      <p:sp>
        <p:nvSpPr>
          <p:cNvPr id="3" name="AutoShape 23"/>
          <p:cNvSpPr>
            <a:spLocks noChangeArrowheads="1"/>
          </p:cNvSpPr>
          <p:nvPr/>
        </p:nvSpPr>
        <p:spPr bwMode="auto">
          <a:xfrm>
            <a:off x="8305800" y="5791200"/>
            <a:ext cx="838200" cy="1066800"/>
          </a:xfrm>
          <a:prstGeom prst="irregularSeal1">
            <a:avLst/>
          </a:prstGeom>
          <a:gradFill rotWithShape="1">
            <a:gsLst>
              <a:gs pos="0">
                <a:srgbClr val="FF3300"/>
              </a:gs>
              <a:gs pos="100000">
                <a:srgbClr val="FF3300">
                  <a:gamma/>
                  <a:shade val="46275"/>
                  <a:invGamma/>
                </a:srgbClr>
              </a:gs>
            </a:gsLst>
            <a:path path="shape">
              <a:fillToRect l="50000" t="50000" r="50000" b="50000"/>
            </a:path>
          </a:gradFill>
          <a:ln w="9525">
            <a:noFill/>
            <a:miter lim="800000"/>
            <a:headEnd/>
            <a:tailEnd/>
          </a:ln>
          <a:effectLst/>
        </p:spPr>
        <p:txBody>
          <a:bodyPr wrap="none" anchor="ctr"/>
          <a:lstStyle/>
          <a:p>
            <a:endParaRPr lang="en-US"/>
          </a:p>
        </p:txBody>
      </p:sp>
      <p:sp>
        <p:nvSpPr>
          <p:cNvPr id="4" name="AutoShape 23"/>
          <p:cNvSpPr>
            <a:spLocks noChangeArrowheads="1"/>
          </p:cNvSpPr>
          <p:nvPr/>
        </p:nvSpPr>
        <p:spPr bwMode="auto">
          <a:xfrm>
            <a:off x="0" y="0"/>
            <a:ext cx="838200" cy="1066800"/>
          </a:xfrm>
          <a:prstGeom prst="irregularSeal1">
            <a:avLst/>
          </a:prstGeom>
          <a:gradFill rotWithShape="1">
            <a:gsLst>
              <a:gs pos="0">
                <a:srgbClr val="FF3300"/>
              </a:gs>
              <a:gs pos="100000">
                <a:srgbClr val="FF3300">
                  <a:gamma/>
                  <a:shade val="46275"/>
                  <a:invGamma/>
                </a:srgbClr>
              </a:gs>
            </a:gsLst>
            <a:path path="shape">
              <a:fillToRect l="50000" t="50000" r="50000" b="50000"/>
            </a:path>
          </a:gradFill>
          <a:ln w="9525">
            <a:noFill/>
            <a:miter lim="800000"/>
            <a:headEnd/>
            <a:tailEnd/>
          </a:ln>
          <a:effectLst/>
        </p:spPr>
        <p:txBody>
          <a:bodyPr wrap="none" anchor="ctr"/>
          <a:lstStyle/>
          <a:p>
            <a:endParaRPr lang="en-US"/>
          </a:p>
        </p:txBody>
      </p:sp>
      <p:sp>
        <p:nvSpPr>
          <p:cNvPr id="5" name="AutoShape 23"/>
          <p:cNvSpPr>
            <a:spLocks noChangeArrowheads="1"/>
          </p:cNvSpPr>
          <p:nvPr/>
        </p:nvSpPr>
        <p:spPr bwMode="auto">
          <a:xfrm>
            <a:off x="0" y="5943600"/>
            <a:ext cx="838200" cy="1066800"/>
          </a:xfrm>
          <a:prstGeom prst="irregularSeal1">
            <a:avLst/>
          </a:prstGeom>
          <a:gradFill rotWithShape="1">
            <a:gsLst>
              <a:gs pos="0">
                <a:srgbClr val="FF3300"/>
              </a:gs>
              <a:gs pos="100000">
                <a:srgbClr val="FF3300">
                  <a:gamma/>
                  <a:shade val="46275"/>
                  <a:invGamma/>
                </a:srgbClr>
              </a:gs>
            </a:gsLst>
            <a:path path="shape">
              <a:fillToRect l="50000" t="50000" r="50000" b="50000"/>
            </a:path>
          </a:gradFill>
          <a:ln w="9525">
            <a:noFill/>
            <a:miter lim="800000"/>
            <a:headEnd/>
            <a:tailEnd/>
          </a:ln>
          <a:effectLst/>
        </p:spPr>
        <p:txBody>
          <a:bodyPr wrap="none" anchor="ctr"/>
          <a:lstStyle/>
          <a:p>
            <a:endParaRPr lang="en-US"/>
          </a:p>
        </p:txBody>
      </p:sp>
      <p:sp>
        <p:nvSpPr>
          <p:cNvPr id="6" name="AutoShape 23"/>
          <p:cNvSpPr>
            <a:spLocks noChangeArrowheads="1"/>
          </p:cNvSpPr>
          <p:nvPr/>
        </p:nvSpPr>
        <p:spPr bwMode="auto">
          <a:xfrm>
            <a:off x="8305800" y="0"/>
            <a:ext cx="838200" cy="1066800"/>
          </a:xfrm>
          <a:prstGeom prst="irregularSeal1">
            <a:avLst/>
          </a:prstGeom>
          <a:gradFill rotWithShape="1">
            <a:gsLst>
              <a:gs pos="0">
                <a:srgbClr val="FF3300"/>
              </a:gs>
              <a:gs pos="100000">
                <a:srgbClr val="FF3300">
                  <a:gamma/>
                  <a:shade val="46275"/>
                  <a:invGamma/>
                </a:srgbClr>
              </a:gs>
            </a:gsLst>
            <a:path path="shape">
              <a:fillToRect l="50000" t="50000" r="50000" b="50000"/>
            </a:path>
          </a:gradFill>
          <a:ln w="9525">
            <a:noFill/>
            <a:miter lim="800000"/>
            <a:headEnd/>
            <a:tailEnd/>
          </a:ln>
          <a:effectLst/>
        </p:spPr>
        <p:txBody>
          <a:bodyPr wrap="none" anchor="ctr"/>
          <a:lstStyle/>
          <a:p>
            <a:endParaRPr lang="en-US"/>
          </a:p>
        </p:txBody>
      </p:sp>
      <p:pic>
        <p:nvPicPr>
          <p:cNvPr id="8" name="Picture 27" descr="E:\image\Y.Best.hinhdong\WaterLily-02-june.gif"/>
          <p:cNvPicPr>
            <a:picLocks noChangeAspect="1" noChangeArrowheads="1" noCrop="1"/>
          </p:cNvPicPr>
          <p:nvPr/>
        </p:nvPicPr>
        <p:blipFill>
          <a:blip r:embed="rId2"/>
          <a:srcRect/>
          <a:stretch>
            <a:fillRect/>
          </a:stretch>
        </p:blipFill>
        <p:spPr bwMode="auto">
          <a:xfrm rot="224477">
            <a:off x="1554949" y="5438422"/>
            <a:ext cx="896938" cy="977900"/>
          </a:xfrm>
          <a:prstGeom prst="rect">
            <a:avLst/>
          </a:prstGeom>
          <a:noFill/>
          <a:ln w="9525">
            <a:noFill/>
            <a:miter lim="800000"/>
            <a:headEnd/>
            <a:tailEnd/>
          </a:ln>
        </p:spPr>
      </p:pic>
      <p:pic>
        <p:nvPicPr>
          <p:cNvPr id="9" name="Picture 27" descr="E:\image\Y.Best.hinhdong\WaterLily-02-june.gif"/>
          <p:cNvPicPr>
            <a:picLocks noChangeAspect="1" noChangeArrowheads="1" noCrop="1"/>
          </p:cNvPicPr>
          <p:nvPr/>
        </p:nvPicPr>
        <p:blipFill>
          <a:blip r:embed="rId2"/>
          <a:srcRect/>
          <a:stretch>
            <a:fillRect/>
          </a:stretch>
        </p:blipFill>
        <p:spPr bwMode="auto">
          <a:xfrm rot="224477">
            <a:off x="2621750" y="5514621"/>
            <a:ext cx="896938" cy="977900"/>
          </a:xfrm>
          <a:prstGeom prst="rect">
            <a:avLst/>
          </a:prstGeom>
          <a:noFill/>
          <a:ln w="9525">
            <a:noFill/>
            <a:miter lim="800000"/>
            <a:headEnd/>
            <a:tailEnd/>
          </a:ln>
        </p:spPr>
      </p:pic>
      <p:pic>
        <p:nvPicPr>
          <p:cNvPr id="10" name="Picture 27" descr="E:\image\Y.Best.hinhdong\WaterLily-02-june.gif"/>
          <p:cNvPicPr>
            <a:picLocks noChangeAspect="1" noChangeArrowheads="1" noCrop="1"/>
          </p:cNvPicPr>
          <p:nvPr/>
        </p:nvPicPr>
        <p:blipFill>
          <a:blip r:embed="rId2"/>
          <a:srcRect/>
          <a:stretch>
            <a:fillRect/>
          </a:stretch>
        </p:blipFill>
        <p:spPr bwMode="auto">
          <a:xfrm rot="224477">
            <a:off x="5745949" y="5514620"/>
            <a:ext cx="896938" cy="977900"/>
          </a:xfrm>
          <a:prstGeom prst="rect">
            <a:avLst/>
          </a:prstGeom>
          <a:noFill/>
          <a:ln w="9525">
            <a:noFill/>
            <a:miter lim="800000"/>
            <a:headEnd/>
            <a:tailEnd/>
          </a:ln>
        </p:spPr>
      </p:pic>
      <p:pic>
        <p:nvPicPr>
          <p:cNvPr id="11" name="Picture 27" descr="E:\image\Y.Best.hinhdong\WaterLily-02-june.gif"/>
          <p:cNvPicPr>
            <a:picLocks noChangeAspect="1" noChangeArrowheads="1" noCrop="1"/>
          </p:cNvPicPr>
          <p:nvPr/>
        </p:nvPicPr>
        <p:blipFill>
          <a:blip r:embed="rId2"/>
          <a:srcRect/>
          <a:stretch>
            <a:fillRect/>
          </a:stretch>
        </p:blipFill>
        <p:spPr bwMode="auto">
          <a:xfrm rot="224477">
            <a:off x="7041349" y="5590821"/>
            <a:ext cx="896938" cy="977900"/>
          </a:xfrm>
          <a:prstGeom prst="rect">
            <a:avLst/>
          </a:prstGeom>
          <a:noFill/>
          <a:ln w="9525">
            <a:noFill/>
            <a:miter lim="800000"/>
            <a:headEnd/>
            <a:tailEnd/>
          </a:ln>
        </p:spPr>
      </p:pic>
      <p:pic>
        <p:nvPicPr>
          <p:cNvPr id="12" name="Picture 11" descr="E:\anh tu lieu\timbay.gif"/>
          <p:cNvPicPr>
            <a:picLocks noChangeAspect="1" noChangeArrowheads="1" noCrop="1"/>
          </p:cNvPicPr>
          <p:nvPr/>
        </p:nvPicPr>
        <p:blipFill>
          <a:blip r:embed="rId3"/>
          <a:srcRect/>
          <a:stretch>
            <a:fillRect/>
          </a:stretch>
        </p:blipFill>
        <p:spPr bwMode="auto">
          <a:xfrm>
            <a:off x="0" y="5562600"/>
            <a:ext cx="2514600" cy="1066800"/>
          </a:xfrm>
          <a:prstGeom prst="rect">
            <a:avLst/>
          </a:prstGeom>
          <a:noFill/>
          <a:ln w="9525">
            <a:noFill/>
            <a:miter lim="800000"/>
            <a:headEnd/>
            <a:tailEnd/>
          </a:ln>
        </p:spPr>
      </p:pic>
      <p:pic>
        <p:nvPicPr>
          <p:cNvPr id="13" name="Picture 11" descr="E:\anh tu lieu\timbay.gif"/>
          <p:cNvPicPr>
            <a:picLocks noChangeAspect="1" noChangeArrowheads="1" noCrop="1"/>
          </p:cNvPicPr>
          <p:nvPr/>
        </p:nvPicPr>
        <p:blipFill>
          <a:blip r:embed="rId3"/>
          <a:srcRect/>
          <a:stretch>
            <a:fillRect/>
          </a:stretch>
        </p:blipFill>
        <p:spPr bwMode="auto">
          <a:xfrm>
            <a:off x="2438400" y="5410200"/>
            <a:ext cx="1524000" cy="1219200"/>
          </a:xfrm>
          <a:prstGeom prst="rect">
            <a:avLst/>
          </a:prstGeom>
          <a:noFill/>
          <a:ln w="9525">
            <a:noFill/>
            <a:miter lim="800000"/>
            <a:headEnd/>
            <a:tailEnd/>
          </a:ln>
        </p:spPr>
      </p:pic>
      <p:pic>
        <p:nvPicPr>
          <p:cNvPr id="14" name="Picture 11" descr="E:\anh tu lieu\timbay.gif"/>
          <p:cNvPicPr>
            <a:picLocks noChangeAspect="1" noChangeArrowheads="1" noCrop="1"/>
          </p:cNvPicPr>
          <p:nvPr/>
        </p:nvPicPr>
        <p:blipFill>
          <a:blip r:embed="rId3"/>
          <a:srcRect/>
          <a:stretch>
            <a:fillRect/>
          </a:stretch>
        </p:blipFill>
        <p:spPr bwMode="auto">
          <a:xfrm>
            <a:off x="4038600" y="6096000"/>
            <a:ext cx="1524000" cy="762000"/>
          </a:xfrm>
          <a:prstGeom prst="rect">
            <a:avLst/>
          </a:prstGeom>
          <a:noFill/>
          <a:ln w="9525">
            <a:noFill/>
            <a:miter lim="800000"/>
            <a:headEnd/>
            <a:tailEnd/>
          </a:ln>
        </p:spPr>
      </p:pic>
      <p:pic>
        <p:nvPicPr>
          <p:cNvPr id="15" name="Picture 11" descr="E:\anh tu lieu\timbay.gif"/>
          <p:cNvPicPr>
            <a:picLocks noChangeAspect="1" noChangeArrowheads="1" noCrop="1"/>
          </p:cNvPicPr>
          <p:nvPr/>
        </p:nvPicPr>
        <p:blipFill>
          <a:blip r:embed="rId3"/>
          <a:srcRect/>
          <a:stretch>
            <a:fillRect/>
          </a:stretch>
        </p:blipFill>
        <p:spPr bwMode="auto">
          <a:xfrm>
            <a:off x="5410200" y="5562600"/>
            <a:ext cx="1524000" cy="1295400"/>
          </a:xfrm>
          <a:prstGeom prst="rect">
            <a:avLst/>
          </a:prstGeom>
          <a:noFill/>
          <a:ln w="9525">
            <a:noFill/>
            <a:miter lim="800000"/>
            <a:headEnd/>
            <a:tailEnd/>
          </a:ln>
        </p:spPr>
      </p:pic>
      <p:pic>
        <p:nvPicPr>
          <p:cNvPr id="16" name="Picture 11" descr="E:\anh tu lieu\timbay.gif"/>
          <p:cNvPicPr>
            <a:picLocks noChangeAspect="1" noChangeArrowheads="1" noCrop="1"/>
          </p:cNvPicPr>
          <p:nvPr/>
        </p:nvPicPr>
        <p:blipFill>
          <a:blip r:embed="rId3"/>
          <a:srcRect/>
          <a:stretch>
            <a:fillRect/>
          </a:stretch>
        </p:blipFill>
        <p:spPr bwMode="auto">
          <a:xfrm>
            <a:off x="6934200" y="5486400"/>
            <a:ext cx="2209800" cy="1143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par>
                                <p:cTn id="8" presetID="23" presetClass="entr" presetSubtype="528" repeatCount="indefinite"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 calcmode="lin" valueType="num">
                                      <p:cBhvr>
                                        <p:cTn id="10" dur="5000" fill="hold"/>
                                        <p:tgtEl>
                                          <p:spTgt spid="3"/>
                                        </p:tgtEl>
                                        <p:attrNameLst>
                                          <p:attrName>ppt_w</p:attrName>
                                        </p:attrNameLst>
                                      </p:cBhvr>
                                      <p:tavLst>
                                        <p:tav tm="0">
                                          <p:val>
                                            <p:fltVal val="0"/>
                                          </p:val>
                                        </p:tav>
                                        <p:tav tm="100000">
                                          <p:val>
                                            <p:strVal val="#ppt_w"/>
                                          </p:val>
                                        </p:tav>
                                      </p:tavLst>
                                    </p:anim>
                                    <p:anim calcmode="lin" valueType="num">
                                      <p:cBhvr>
                                        <p:cTn id="11" dur="5000" fill="hold"/>
                                        <p:tgtEl>
                                          <p:spTgt spid="3"/>
                                        </p:tgtEl>
                                        <p:attrNameLst>
                                          <p:attrName>ppt_h</p:attrName>
                                        </p:attrNameLst>
                                      </p:cBhvr>
                                      <p:tavLst>
                                        <p:tav tm="0">
                                          <p:val>
                                            <p:fltVal val="0"/>
                                          </p:val>
                                        </p:tav>
                                        <p:tav tm="100000">
                                          <p:val>
                                            <p:strVal val="#ppt_h"/>
                                          </p:val>
                                        </p:tav>
                                      </p:tavLst>
                                    </p:anim>
                                    <p:anim calcmode="lin" valueType="num">
                                      <p:cBhvr>
                                        <p:cTn id="12" dur="5000" fill="hold"/>
                                        <p:tgtEl>
                                          <p:spTgt spid="3"/>
                                        </p:tgtEl>
                                        <p:attrNameLst>
                                          <p:attrName>ppt_x</p:attrName>
                                        </p:attrNameLst>
                                      </p:cBhvr>
                                      <p:tavLst>
                                        <p:tav tm="0">
                                          <p:val>
                                            <p:fltVal val="0.5"/>
                                          </p:val>
                                        </p:tav>
                                        <p:tav tm="100000">
                                          <p:val>
                                            <p:strVal val="#ppt_x"/>
                                          </p:val>
                                        </p:tav>
                                      </p:tavLst>
                                    </p:anim>
                                    <p:anim calcmode="lin" valueType="num">
                                      <p:cBhvr>
                                        <p:cTn id="13" dur="5000" fill="hold"/>
                                        <p:tgtEl>
                                          <p:spTgt spid="3"/>
                                        </p:tgtEl>
                                        <p:attrNameLst>
                                          <p:attrName>ppt_y</p:attrName>
                                        </p:attrNameLst>
                                      </p:cBhvr>
                                      <p:tavLst>
                                        <p:tav tm="0">
                                          <p:val>
                                            <p:fltVal val="0.5"/>
                                          </p:val>
                                        </p:tav>
                                        <p:tav tm="100000">
                                          <p:val>
                                            <p:strVal val="#ppt_y"/>
                                          </p:val>
                                        </p:tav>
                                      </p:tavLst>
                                    </p:anim>
                                  </p:childTnLst>
                                </p:cTn>
                              </p:par>
                              <p:par>
                                <p:cTn id="14" presetID="23" presetClass="entr" presetSubtype="528" repeatCount="indefinite" fill="hold" grpId="0" nodeType="withEffect">
                                  <p:stCondLst>
                                    <p:cond delay="0"/>
                                  </p:stCondLst>
                                  <p:childTnLst>
                                    <p:set>
                                      <p:cBhvr>
                                        <p:cTn id="15" dur="1" fill="hold">
                                          <p:stCondLst>
                                            <p:cond delay="0"/>
                                          </p:stCondLst>
                                        </p:cTn>
                                        <p:tgtEl>
                                          <p:spTgt spid="4"/>
                                        </p:tgtEl>
                                        <p:attrNameLst>
                                          <p:attrName>style.visibility</p:attrName>
                                        </p:attrNameLst>
                                      </p:cBhvr>
                                      <p:to>
                                        <p:strVal val="visible"/>
                                      </p:to>
                                    </p:set>
                                    <p:anim calcmode="lin" valueType="num">
                                      <p:cBhvr>
                                        <p:cTn id="16" dur="5000" fill="hold"/>
                                        <p:tgtEl>
                                          <p:spTgt spid="4"/>
                                        </p:tgtEl>
                                        <p:attrNameLst>
                                          <p:attrName>ppt_w</p:attrName>
                                        </p:attrNameLst>
                                      </p:cBhvr>
                                      <p:tavLst>
                                        <p:tav tm="0">
                                          <p:val>
                                            <p:fltVal val="0"/>
                                          </p:val>
                                        </p:tav>
                                        <p:tav tm="100000">
                                          <p:val>
                                            <p:strVal val="#ppt_w"/>
                                          </p:val>
                                        </p:tav>
                                      </p:tavLst>
                                    </p:anim>
                                    <p:anim calcmode="lin" valueType="num">
                                      <p:cBhvr>
                                        <p:cTn id="17" dur="5000" fill="hold"/>
                                        <p:tgtEl>
                                          <p:spTgt spid="4"/>
                                        </p:tgtEl>
                                        <p:attrNameLst>
                                          <p:attrName>ppt_h</p:attrName>
                                        </p:attrNameLst>
                                      </p:cBhvr>
                                      <p:tavLst>
                                        <p:tav tm="0">
                                          <p:val>
                                            <p:fltVal val="0"/>
                                          </p:val>
                                        </p:tav>
                                        <p:tav tm="100000">
                                          <p:val>
                                            <p:strVal val="#ppt_h"/>
                                          </p:val>
                                        </p:tav>
                                      </p:tavLst>
                                    </p:anim>
                                    <p:anim calcmode="lin" valueType="num">
                                      <p:cBhvr>
                                        <p:cTn id="18" dur="5000" fill="hold"/>
                                        <p:tgtEl>
                                          <p:spTgt spid="4"/>
                                        </p:tgtEl>
                                        <p:attrNameLst>
                                          <p:attrName>ppt_x</p:attrName>
                                        </p:attrNameLst>
                                      </p:cBhvr>
                                      <p:tavLst>
                                        <p:tav tm="0">
                                          <p:val>
                                            <p:fltVal val="0.5"/>
                                          </p:val>
                                        </p:tav>
                                        <p:tav tm="100000">
                                          <p:val>
                                            <p:strVal val="#ppt_x"/>
                                          </p:val>
                                        </p:tav>
                                      </p:tavLst>
                                    </p:anim>
                                    <p:anim calcmode="lin" valueType="num">
                                      <p:cBhvr>
                                        <p:cTn id="19" dur="5000" fill="hold"/>
                                        <p:tgtEl>
                                          <p:spTgt spid="4"/>
                                        </p:tgtEl>
                                        <p:attrNameLst>
                                          <p:attrName>ppt_y</p:attrName>
                                        </p:attrNameLst>
                                      </p:cBhvr>
                                      <p:tavLst>
                                        <p:tav tm="0">
                                          <p:val>
                                            <p:fltVal val="0.5"/>
                                          </p:val>
                                        </p:tav>
                                        <p:tav tm="100000">
                                          <p:val>
                                            <p:strVal val="#ppt_y"/>
                                          </p:val>
                                        </p:tav>
                                      </p:tavLst>
                                    </p:anim>
                                  </p:childTnLst>
                                </p:cTn>
                              </p:par>
                              <p:par>
                                <p:cTn id="20" presetID="23" presetClass="entr" presetSubtype="528" repeatCount="indefinite" fill="hold" grpId="0" nodeType="withEffect">
                                  <p:stCondLst>
                                    <p:cond delay="0"/>
                                  </p:stCondLst>
                                  <p:childTnLst>
                                    <p:set>
                                      <p:cBhvr>
                                        <p:cTn id="21" dur="1" fill="hold">
                                          <p:stCondLst>
                                            <p:cond delay="0"/>
                                          </p:stCondLst>
                                        </p:cTn>
                                        <p:tgtEl>
                                          <p:spTgt spid="5"/>
                                        </p:tgtEl>
                                        <p:attrNameLst>
                                          <p:attrName>style.visibility</p:attrName>
                                        </p:attrNameLst>
                                      </p:cBhvr>
                                      <p:to>
                                        <p:strVal val="visible"/>
                                      </p:to>
                                    </p:set>
                                    <p:anim calcmode="lin" valueType="num">
                                      <p:cBhvr>
                                        <p:cTn id="22" dur="5000" fill="hold"/>
                                        <p:tgtEl>
                                          <p:spTgt spid="5"/>
                                        </p:tgtEl>
                                        <p:attrNameLst>
                                          <p:attrName>ppt_w</p:attrName>
                                        </p:attrNameLst>
                                      </p:cBhvr>
                                      <p:tavLst>
                                        <p:tav tm="0">
                                          <p:val>
                                            <p:fltVal val="0"/>
                                          </p:val>
                                        </p:tav>
                                        <p:tav tm="100000">
                                          <p:val>
                                            <p:strVal val="#ppt_w"/>
                                          </p:val>
                                        </p:tav>
                                      </p:tavLst>
                                    </p:anim>
                                    <p:anim calcmode="lin" valueType="num">
                                      <p:cBhvr>
                                        <p:cTn id="23" dur="5000" fill="hold"/>
                                        <p:tgtEl>
                                          <p:spTgt spid="5"/>
                                        </p:tgtEl>
                                        <p:attrNameLst>
                                          <p:attrName>ppt_h</p:attrName>
                                        </p:attrNameLst>
                                      </p:cBhvr>
                                      <p:tavLst>
                                        <p:tav tm="0">
                                          <p:val>
                                            <p:fltVal val="0"/>
                                          </p:val>
                                        </p:tav>
                                        <p:tav tm="100000">
                                          <p:val>
                                            <p:strVal val="#ppt_h"/>
                                          </p:val>
                                        </p:tav>
                                      </p:tavLst>
                                    </p:anim>
                                    <p:anim calcmode="lin" valueType="num">
                                      <p:cBhvr>
                                        <p:cTn id="24" dur="5000" fill="hold"/>
                                        <p:tgtEl>
                                          <p:spTgt spid="5"/>
                                        </p:tgtEl>
                                        <p:attrNameLst>
                                          <p:attrName>ppt_x</p:attrName>
                                        </p:attrNameLst>
                                      </p:cBhvr>
                                      <p:tavLst>
                                        <p:tav tm="0">
                                          <p:val>
                                            <p:fltVal val="0.5"/>
                                          </p:val>
                                        </p:tav>
                                        <p:tav tm="100000">
                                          <p:val>
                                            <p:strVal val="#ppt_x"/>
                                          </p:val>
                                        </p:tav>
                                      </p:tavLst>
                                    </p:anim>
                                    <p:anim calcmode="lin" valueType="num">
                                      <p:cBhvr>
                                        <p:cTn id="25" dur="5000" fill="hold"/>
                                        <p:tgtEl>
                                          <p:spTgt spid="5"/>
                                        </p:tgtEl>
                                        <p:attrNameLst>
                                          <p:attrName>ppt_y</p:attrName>
                                        </p:attrNameLst>
                                      </p:cBhvr>
                                      <p:tavLst>
                                        <p:tav tm="0">
                                          <p:val>
                                            <p:fltVal val="0.5"/>
                                          </p:val>
                                        </p:tav>
                                        <p:tav tm="100000">
                                          <p:val>
                                            <p:strVal val="#ppt_y"/>
                                          </p:val>
                                        </p:tav>
                                      </p:tavLst>
                                    </p:anim>
                                  </p:childTnLst>
                                </p:cTn>
                              </p:par>
                              <p:par>
                                <p:cTn id="26" presetID="23" presetClass="entr" presetSubtype="528" repeatCount="indefinite" fill="hold" grpId="0" nodeType="withEffect">
                                  <p:stCondLst>
                                    <p:cond delay="0"/>
                                  </p:stCondLst>
                                  <p:childTnLst>
                                    <p:set>
                                      <p:cBhvr>
                                        <p:cTn id="27" dur="1" fill="hold">
                                          <p:stCondLst>
                                            <p:cond delay="0"/>
                                          </p:stCondLst>
                                        </p:cTn>
                                        <p:tgtEl>
                                          <p:spTgt spid="6"/>
                                        </p:tgtEl>
                                        <p:attrNameLst>
                                          <p:attrName>style.visibility</p:attrName>
                                        </p:attrNameLst>
                                      </p:cBhvr>
                                      <p:to>
                                        <p:strVal val="visible"/>
                                      </p:to>
                                    </p:set>
                                    <p:anim calcmode="lin" valueType="num">
                                      <p:cBhvr>
                                        <p:cTn id="28" dur="5000" fill="hold"/>
                                        <p:tgtEl>
                                          <p:spTgt spid="6"/>
                                        </p:tgtEl>
                                        <p:attrNameLst>
                                          <p:attrName>ppt_w</p:attrName>
                                        </p:attrNameLst>
                                      </p:cBhvr>
                                      <p:tavLst>
                                        <p:tav tm="0">
                                          <p:val>
                                            <p:fltVal val="0"/>
                                          </p:val>
                                        </p:tav>
                                        <p:tav tm="100000">
                                          <p:val>
                                            <p:strVal val="#ppt_w"/>
                                          </p:val>
                                        </p:tav>
                                      </p:tavLst>
                                    </p:anim>
                                    <p:anim calcmode="lin" valueType="num">
                                      <p:cBhvr>
                                        <p:cTn id="29" dur="5000" fill="hold"/>
                                        <p:tgtEl>
                                          <p:spTgt spid="6"/>
                                        </p:tgtEl>
                                        <p:attrNameLst>
                                          <p:attrName>ppt_h</p:attrName>
                                        </p:attrNameLst>
                                      </p:cBhvr>
                                      <p:tavLst>
                                        <p:tav tm="0">
                                          <p:val>
                                            <p:fltVal val="0"/>
                                          </p:val>
                                        </p:tav>
                                        <p:tav tm="100000">
                                          <p:val>
                                            <p:strVal val="#ppt_h"/>
                                          </p:val>
                                        </p:tav>
                                      </p:tavLst>
                                    </p:anim>
                                    <p:anim calcmode="lin" valueType="num">
                                      <p:cBhvr>
                                        <p:cTn id="30" dur="5000" fill="hold"/>
                                        <p:tgtEl>
                                          <p:spTgt spid="6"/>
                                        </p:tgtEl>
                                        <p:attrNameLst>
                                          <p:attrName>ppt_x</p:attrName>
                                        </p:attrNameLst>
                                      </p:cBhvr>
                                      <p:tavLst>
                                        <p:tav tm="0">
                                          <p:val>
                                            <p:fltVal val="0.5"/>
                                          </p:val>
                                        </p:tav>
                                        <p:tav tm="100000">
                                          <p:val>
                                            <p:strVal val="#ppt_x"/>
                                          </p:val>
                                        </p:tav>
                                      </p:tavLst>
                                    </p:anim>
                                    <p:anim calcmode="lin" valueType="num">
                                      <p:cBhvr>
                                        <p:cTn id="31" dur="5000" fill="hold"/>
                                        <p:tgtEl>
                                          <p:spTgt spid="6"/>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4" grpId="0" animBg="1"/>
      <p:bldP spid="5" grpId="0" animBg="1"/>
      <p:bldP spid="6"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14" descr="Frames PPT 008"/>
          <p:cNvPicPr>
            <a:picLocks noChangeAspect="1" noChangeArrowheads="1"/>
          </p:cNvPicPr>
          <p:nvPr/>
        </p:nvPicPr>
        <p:blipFill>
          <a:blip r:embed="rId2"/>
          <a:srcRect/>
          <a:stretch>
            <a:fillRect/>
          </a:stretch>
        </p:blipFill>
        <p:spPr bwMode="auto">
          <a:xfrm>
            <a:off x="-228600" y="0"/>
            <a:ext cx="9512710" cy="6858000"/>
          </a:xfrm>
          <a:prstGeom prst="rect">
            <a:avLst/>
          </a:prstGeom>
          <a:noFill/>
          <a:ln w="9525">
            <a:noFill/>
            <a:miter lim="800000"/>
            <a:headEnd/>
            <a:tailEnd/>
          </a:ln>
        </p:spPr>
      </p:pic>
      <p:sp>
        <p:nvSpPr>
          <p:cNvPr id="2" name="Title 1"/>
          <p:cNvSpPr>
            <a:spLocks noGrp="1"/>
          </p:cNvSpPr>
          <p:nvPr>
            <p:ph type="title"/>
          </p:nvPr>
        </p:nvSpPr>
        <p:spPr>
          <a:xfrm>
            <a:off x="304800" y="-762000"/>
            <a:ext cx="9144000" cy="6354762"/>
          </a:xfrm>
        </p:spPr>
        <p:txBody>
          <a:bodyPr>
            <a:noAutofit/>
          </a:bodyPr>
          <a:lstStyle/>
          <a:p>
            <a:pPr algn="l">
              <a:lnSpc>
                <a:spcPct val="150000"/>
              </a:lnSpc>
            </a:pPr>
            <a:r>
              <a:rPr lang="nl-NL" sz="4000" b="1" dirty="0" smtClean="0">
                <a:latin typeface="Times New Roman" pitchFamily="18" charset="0"/>
                <a:cs typeface="Times New Roman" pitchFamily="18" charset="0"/>
              </a:rPr>
              <a:t/>
            </a:r>
            <a:br>
              <a:rPr lang="nl-NL" sz="4000" b="1" dirty="0" smtClean="0">
                <a:latin typeface="Times New Roman" pitchFamily="18" charset="0"/>
                <a:cs typeface="Times New Roman" pitchFamily="18" charset="0"/>
              </a:rPr>
            </a:br>
            <a:r>
              <a:rPr lang="nl-NL" sz="4000" b="1" dirty="0" smtClean="0">
                <a:latin typeface="Times New Roman" pitchFamily="18" charset="0"/>
                <a:cs typeface="Times New Roman" pitchFamily="18" charset="0"/>
              </a:rPr>
              <a:t/>
            </a:r>
            <a:br>
              <a:rPr lang="nl-NL" sz="4000" b="1" dirty="0" smtClean="0">
                <a:latin typeface="Times New Roman" pitchFamily="18" charset="0"/>
                <a:cs typeface="Times New Roman" pitchFamily="18" charset="0"/>
              </a:rPr>
            </a:br>
            <a:r>
              <a:rPr lang="nl-NL" sz="4000" b="1" dirty="0" smtClean="0">
                <a:solidFill>
                  <a:srgbClr val="0000CC"/>
                </a:solidFill>
                <a:latin typeface="Times New Roman" pitchFamily="18" charset="0"/>
                <a:cs typeface="Times New Roman" pitchFamily="18" charset="0"/>
              </a:rPr>
              <a:t>2. Khó khăn</a:t>
            </a:r>
            <a:r>
              <a:rPr lang="en-US" sz="4000" dirty="0" smtClean="0">
                <a:latin typeface="Times New Roman" pitchFamily="18" charset="0"/>
                <a:cs typeface="Times New Roman" pitchFamily="18" charset="0"/>
              </a:rPr>
              <a:t/>
            </a:r>
            <a:br>
              <a:rPr lang="en-US" sz="4000" dirty="0" smtClean="0">
                <a:latin typeface="Times New Roman" pitchFamily="18" charset="0"/>
                <a:cs typeface="Times New Roman" pitchFamily="18" charset="0"/>
              </a:rPr>
            </a:br>
            <a:r>
              <a:rPr lang="en-US" sz="4000" dirty="0" smtClean="0">
                <a:latin typeface="Times New Roman" pitchFamily="18" charset="0"/>
                <a:cs typeface="Times New Roman" pitchFamily="18" charset="0"/>
              </a:rPr>
              <a:t>  </a:t>
            </a:r>
            <a:r>
              <a:rPr lang="nl-NL" sz="4000" dirty="0" smtClean="0">
                <a:latin typeface="Times New Roman" pitchFamily="18" charset="0"/>
                <a:cs typeface="Times New Roman" pitchFamily="18" charset="0"/>
              </a:rPr>
              <a:t>Học sinh hát theo thói quen, thuộc lời ca là </a:t>
            </a:r>
            <a:r>
              <a:rPr lang="en-US" sz="4000" dirty="0" err="1" smtClean="0">
                <a:latin typeface="Times New Roman" pitchFamily="18" charset="0"/>
                <a:cs typeface="Times New Roman" pitchFamily="18" charset="0"/>
              </a:rPr>
              <a:t>chủ</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yếu</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Học</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sinh</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ít</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có</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cơ</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hội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trình</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diễn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trước</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đám</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đông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ít</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được</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tham</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gia</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các</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phong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trào</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văn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nghệ</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nên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thường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rụt</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rè</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nhút</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nhát</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trong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giờ</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học</a:t>
            </a:r>
            <a:r>
              <a:rPr lang="en-US" sz="4000" dirty="0" smtClean="0">
                <a:latin typeface="Times New Roman" pitchFamily="18" charset="0"/>
                <a:cs typeface="Times New Roman" pitchFamily="18" charset="0"/>
              </a:rPr>
              <a:t>. </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65040"/>
            <a:ext cx="9144000" cy="7383560"/>
          </a:xfrm>
          <a:prstGeom prst="rect">
            <a:avLst/>
          </a:prstGeom>
        </p:spPr>
        <p:txBody>
          <a:bodyPr wrap="square">
            <a:spAutoFit/>
          </a:bodyPr>
          <a:lstStyle/>
          <a:p>
            <a:pPr algn="just">
              <a:lnSpc>
                <a:spcPct val="150000"/>
              </a:lnSpc>
            </a:pPr>
            <a:r>
              <a:rPr lang="en-US" sz="4000" dirty="0" err="1" smtClean="0">
                <a:latin typeface="Times New Roman" pitchFamily="18" charset="0"/>
                <a:cs typeface="Times New Roman" pitchFamily="18" charset="0"/>
              </a:rPr>
              <a:t>Học</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sinh</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chưa</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làm</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quen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với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hát</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kết</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hợp</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gõ</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đệm</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chưa</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phân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biệt</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được</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từng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cách</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gõ</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đệm</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theo</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tiết</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tấu</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theo</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nhịp</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theo</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phách</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khác</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nhau</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như</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thế</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nào</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trong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một</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bài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hát</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Vì</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thế</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các</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em</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hát</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còn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tuỳ</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tiện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lúc</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nhanh</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lúc</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chậm</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dẫn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đến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việc</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hát</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sai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giai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điệu</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của</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bài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hát</a:t>
            </a:r>
            <a:r>
              <a:rPr lang="en-US" sz="4000" dirty="0" smtClean="0">
                <a:latin typeface="Times New Roman" pitchFamily="18" charset="0"/>
                <a:cs typeface="Times New Roman" pitchFamily="18" charset="0"/>
              </a:rPr>
              <a:t>. </a:t>
            </a:r>
            <a:r>
              <a:rPr lang="en-US" sz="4000" dirty="0" smtClean="0"/>
              <a:t/>
            </a:r>
            <a:br>
              <a:rPr lang="en-US" sz="4000" dirty="0" smtClean="0"/>
            </a:br>
            <a:endParaRPr lang="en-US" sz="4000" dirty="0"/>
          </a:p>
        </p:txBody>
      </p:sp>
      <p:pic>
        <p:nvPicPr>
          <p:cNvPr id="4" name="Picture 3" descr="POINSET2"/>
          <p:cNvPicPr>
            <a:picLocks noChangeAspect="1" noChangeArrowheads="1"/>
          </p:cNvPicPr>
          <p:nvPr/>
        </p:nvPicPr>
        <p:blipFill>
          <a:blip r:embed="rId2"/>
          <a:srcRect/>
          <a:stretch>
            <a:fillRect/>
          </a:stretch>
        </p:blipFill>
        <p:spPr bwMode="auto">
          <a:xfrm rot="5400000">
            <a:off x="8151327" y="2073"/>
            <a:ext cx="994745" cy="990600"/>
          </a:xfrm>
          <a:prstGeom prst="rect">
            <a:avLst/>
          </a:prstGeom>
          <a:noFill/>
          <a:ln w="9525">
            <a:noFill/>
            <a:miter lim="800000"/>
            <a:headEnd/>
            <a:tailEnd/>
          </a:ln>
        </p:spPr>
      </p:pic>
      <p:pic>
        <p:nvPicPr>
          <p:cNvPr id="5" name="Picture 4" descr="POINSET2"/>
          <p:cNvPicPr>
            <a:picLocks noChangeAspect="1" noChangeArrowheads="1"/>
          </p:cNvPicPr>
          <p:nvPr/>
        </p:nvPicPr>
        <p:blipFill>
          <a:blip r:embed="rId2"/>
          <a:srcRect/>
          <a:stretch>
            <a:fillRect/>
          </a:stretch>
        </p:blipFill>
        <p:spPr bwMode="auto">
          <a:xfrm rot="16361358">
            <a:off x="20719" y="5842636"/>
            <a:ext cx="994745" cy="990600"/>
          </a:xfrm>
          <a:prstGeom prst="rect">
            <a:avLst/>
          </a:prstGeom>
          <a:noFill/>
          <a:ln w="9525">
            <a:noFill/>
            <a:miter lim="800000"/>
            <a:headEnd/>
            <a:tailEnd/>
          </a:ln>
        </p:spPr>
      </p:pic>
      <p:pic>
        <p:nvPicPr>
          <p:cNvPr id="6" name="Picture 5" descr="POINSET2"/>
          <p:cNvPicPr>
            <a:picLocks noChangeAspect="1" noChangeArrowheads="1"/>
          </p:cNvPicPr>
          <p:nvPr/>
        </p:nvPicPr>
        <p:blipFill>
          <a:blip r:embed="rId2"/>
          <a:srcRect/>
          <a:stretch>
            <a:fillRect/>
          </a:stretch>
        </p:blipFill>
        <p:spPr bwMode="auto">
          <a:xfrm>
            <a:off x="0" y="0"/>
            <a:ext cx="994745" cy="990600"/>
          </a:xfrm>
          <a:prstGeom prst="rect">
            <a:avLst/>
          </a:prstGeom>
          <a:noFill/>
          <a:ln w="9525">
            <a:noFill/>
            <a:miter lim="800000"/>
            <a:headEnd/>
            <a:tailEnd/>
          </a:ln>
        </p:spPr>
      </p:pic>
      <p:pic>
        <p:nvPicPr>
          <p:cNvPr id="7" name="Picture 6" descr="POINSET2"/>
          <p:cNvPicPr>
            <a:picLocks noChangeAspect="1" noChangeArrowheads="1"/>
          </p:cNvPicPr>
          <p:nvPr/>
        </p:nvPicPr>
        <p:blipFill>
          <a:blip r:embed="rId2"/>
          <a:srcRect/>
          <a:stretch>
            <a:fillRect/>
          </a:stretch>
        </p:blipFill>
        <p:spPr bwMode="auto">
          <a:xfrm rot="10632615">
            <a:off x="8125739" y="5843779"/>
            <a:ext cx="994745" cy="990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579438"/>
            <a:ext cx="9296400" cy="6583362"/>
          </a:xfrm>
        </p:spPr>
        <p:txBody>
          <a:bodyPr>
            <a:noAutofit/>
          </a:bodyPr>
          <a:lstStyle/>
          <a:p>
            <a:pPr algn="l">
              <a:lnSpc>
                <a:spcPct val="150000"/>
              </a:lnSpc>
            </a:pPr>
            <a:r>
              <a:rPr lang="en-US" sz="3200" b="1" dirty="0" smtClean="0">
                <a:solidFill>
                  <a:srgbClr val="C00000"/>
                </a:solidFill>
                <a:latin typeface="Times New Roman" pitchFamily="18" charset="0"/>
                <a:cs typeface="Times New Roman" pitchFamily="18" charset="0"/>
              </a:rPr>
              <a:t>III. BIỆN PHÁP THỰC HIỆN</a:t>
            </a: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600" dirty="0" smtClean="0">
                <a:solidFill>
                  <a:srgbClr val="0000CC"/>
                </a:solidFill>
                <a:latin typeface="Times New Roman" pitchFamily="18" charset="0"/>
                <a:cs typeface="Times New Roman" pitchFamily="18" charset="0"/>
              </a:rPr>
              <a:t> </a:t>
            </a:r>
            <a:r>
              <a:rPr lang="en-US" sz="3600" b="1" dirty="0" smtClean="0">
                <a:solidFill>
                  <a:srgbClr val="0000CC"/>
                </a:solidFill>
                <a:latin typeface="Times New Roman" pitchFamily="18" charset="0"/>
                <a:cs typeface="Times New Roman" pitchFamily="18" charset="0"/>
              </a:rPr>
              <a:t>1. </a:t>
            </a:r>
            <a:r>
              <a:rPr lang="en-US" sz="3600" b="1" dirty="0" err="1" smtClean="0">
                <a:solidFill>
                  <a:srgbClr val="0000CC"/>
                </a:solidFill>
                <a:latin typeface="Times New Roman" pitchFamily="18" charset="0"/>
                <a:cs typeface="Times New Roman" pitchFamily="18" charset="0"/>
              </a:rPr>
              <a:t>Đổi</a:t>
            </a:r>
            <a:r>
              <a:rPr lang="en-US" sz="3600" b="1" dirty="0" smtClean="0">
                <a:solidFill>
                  <a:srgbClr val="0000CC"/>
                </a:solidFill>
                <a:latin typeface="Times New Roman" pitchFamily="18" charset="0"/>
                <a:cs typeface="Times New Roman" pitchFamily="18" charset="0"/>
              </a:rPr>
              <a:t> </a:t>
            </a:r>
            <a:r>
              <a:rPr lang="en-US" sz="3600" b="1" dirty="0" err="1" smtClean="0">
                <a:solidFill>
                  <a:srgbClr val="0000CC"/>
                </a:solidFill>
                <a:latin typeface="Times New Roman" pitchFamily="18" charset="0"/>
                <a:cs typeface="Times New Roman" pitchFamily="18" charset="0"/>
              </a:rPr>
              <a:t>mới</a:t>
            </a:r>
            <a:r>
              <a:rPr lang="en-US" sz="3600" b="1" dirty="0" smtClean="0">
                <a:solidFill>
                  <a:srgbClr val="0000CC"/>
                </a:solidFill>
                <a:latin typeface="Times New Roman" pitchFamily="18" charset="0"/>
                <a:cs typeface="Times New Roman" pitchFamily="18" charset="0"/>
              </a:rPr>
              <a:t> </a:t>
            </a:r>
            <a:r>
              <a:rPr lang="en-US" sz="3600" b="1" dirty="0" err="1" smtClean="0">
                <a:solidFill>
                  <a:srgbClr val="0000CC"/>
                </a:solidFill>
                <a:latin typeface="Times New Roman" pitchFamily="18" charset="0"/>
                <a:cs typeface="Times New Roman" pitchFamily="18" charset="0"/>
              </a:rPr>
              <a:t>công</a:t>
            </a:r>
            <a:r>
              <a:rPr lang="en-US" sz="3600" b="1" dirty="0" smtClean="0">
                <a:solidFill>
                  <a:srgbClr val="0000CC"/>
                </a:solidFill>
                <a:latin typeface="Times New Roman" pitchFamily="18" charset="0"/>
                <a:cs typeface="Times New Roman" pitchFamily="18" charset="0"/>
              </a:rPr>
              <a:t> </a:t>
            </a:r>
            <a:r>
              <a:rPr lang="en-US" sz="3600" b="1" dirty="0" err="1" smtClean="0">
                <a:solidFill>
                  <a:srgbClr val="0000CC"/>
                </a:solidFill>
                <a:latin typeface="Times New Roman" pitchFamily="18" charset="0"/>
                <a:cs typeface="Times New Roman" pitchFamily="18" charset="0"/>
              </a:rPr>
              <a:t>việc</a:t>
            </a:r>
            <a:r>
              <a:rPr lang="en-US" sz="3600" b="1" dirty="0" smtClean="0">
                <a:solidFill>
                  <a:srgbClr val="0000CC"/>
                </a:solidFill>
                <a:latin typeface="Times New Roman" pitchFamily="18" charset="0"/>
                <a:cs typeface="Times New Roman" pitchFamily="18" charset="0"/>
              </a:rPr>
              <a:t> </a:t>
            </a:r>
            <a:r>
              <a:rPr lang="en-US" sz="3600" b="1" dirty="0" err="1" smtClean="0">
                <a:solidFill>
                  <a:srgbClr val="0000CC"/>
                </a:solidFill>
                <a:latin typeface="Times New Roman" pitchFamily="18" charset="0"/>
                <a:cs typeface="Times New Roman" pitchFamily="18" charset="0"/>
              </a:rPr>
              <a:t>chuẩn</a:t>
            </a:r>
            <a:r>
              <a:rPr lang="en-US" sz="3600" b="1" dirty="0" smtClean="0">
                <a:solidFill>
                  <a:srgbClr val="0000CC"/>
                </a:solidFill>
                <a:latin typeface="Times New Roman" pitchFamily="18" charset="0"/>
                <a:cs typeface="Times New Roman" pitchFamily="18" charset="0"/>
              </a:rPr>
              <a:t> </a:t>
            </a:r>
            <a:r>
              <a:rPr lang="en-US" sz="3600" b="1" dirty="0" err="1" smtClean="0">
                <a:solidFill>
                  <a:srgbClr val="0000CC"/>
                </a:solidFill>
                <a:latin typeface="Times New Roman" pitchFamily="18" charset="0"/>
                <a:cs typeface="Times New Roman" pitchFamily="18" charset="0"/>
              </a:rPr>
              <a:t>bị</a:t>
            </a:r>
            <a:r>
              <a:rPr lang="en-US" sz="3600" b="1" dirty="0" smtClean="0">
                <a:solidFill>
                  <a:srgbClr val="0000CC"/>
                </a:solidFill>
                <a:latin typeface="Times New Roman" pitchFamily="18" charset="0"/>
                <a:cs typeface="Times New Roman" pitchFamily="18" charset="0"/>
              </a:rPr>
              <a:t> </a:t>
            </a:r>
            <a:r>
              <a:rPr lang="en-US" sz="3600" b="1" dirty="0" err="1" smtClean="0">
                <a:solidFill>
                  <a:srgbClr val="0000CC"/>
                </a:solidFill>
                <a:latin typeface="Times New Roman" pitchFamily="18" charset="0"/>
                <a:cs typeface="Times New Roman" pitchFamily="18" charset="0"/>
              </a:rPr>
              <a:t>bài</a:t>
            </a:r>
            <a:r>
              <a:rPr lang="en-US" sz="3600" b="1" dirty="0" smtClean="0">
                <a:solidFill>
                  <a:srgbClr val="0000CC"/>
                </a:solidFill>
                <a:latin typeface="Times New Roman" pitchFamily="18" charset="0"/>
                <a:cs typeface="Times New Roman" pitchFamily="18" charset="0"/>
              </a:rPr>
              <a:t> </a:t>
            </a:r>
            <a:r>
              <a:rPr lang="en-US" sz="3600" b="1" dirty="0" err="1" smtClean="0">
                <a:solidFill>
                  <a:srgbClr val="0000CC"/>
                </a:solidFill>
                <a:latin typeface="Times New Roman" pitchFamily="18" charset="0"/>
                <a:cs typeface="Times New Roman" pitchFamily="18" charset="0"/>
              </a:rPr>
              <a:t>giảng</a:t>
            </a:r>
            <a:r>
              <a:rPr lang="en-US" sz="3600" b="1" dirty="0" smtClean="0">
                <a:solidFill>
                  <a:srgbClr val="0000CC"/>
                </a:solidFill>
                <a:latin typeface="Times New Roman" pitchFamily="18" charset="0"/>
                <a:cs typeface="Times New Roman" pitchFamily="18" charset="0"/>
              </a:rPr>
              <a:t> </a:t>
            </a:r>
            <a:r>
              <a:rPr lang="en-US" sz="3600" b="1" dirty="0" err="1" smtClean="0">
                <a:solidFill>
                  <a:srgbClr val="0000CC"/>
                </a:solidFill>
                <a:latin typeface="Times New Roman" pitchFamily="18" charset="0"/>
                <a:cs typeface="Times New Roman" pitchFamily="18" charset="0"/>
              </a:rPr>
              <a:t>của</a:t>
            </a:r>
            <a:r>
              <a:rPr lang="en-US" sz="3600" b="1" dirty="0" smtClean="0">
                <a:solidFill>
                  <a:srgbClr val="0000CC"/>
                </a:solidFill>
                <a:latin typeface="Times New Roman" pitchFamily="18" charset="0"/>
                <a:cs typeface="Times New Roman" pitchFamily="18" charset="0"/>
              </a:rPr>
              <a:t> </a:t>
            </a:r>
            <a:br>
              <a:rPr lang="en-US" sz="3600" b="1" dirty="0" smtClean="0">
                <a:solidFill>
                  <a:srgbClr val="0000CC"/>
                </a:solidFill>
                <a:latin typeface="Times New Roman" pitchFamily="18" charset="0"/>
                <a:cs typeface="Times New Roman" pitchFamily="18" charset="0"/>
              </a:rPr>
            </a:br>
            <a:r>
              <a:rPr lang="en-US" sz="3600" b="1" dirty="0" err="1" smtClean="0">
                <a:solidFill>
                  <a:srgbClr val="0000CC"/>
                </a:solidFill>
                <a:latin typeface="Times New Roman" pitchFamily="18" charset="0"/>
                <a:cs typeface="Times New Roman" pitchFamily="18" charset="0"/>
              </a:rPr>
              <a:t>giáo</a:t>
            </a:r>
            <a:r>
              <a:rPr lang="en-US" sz="3600" b="1" dirty="0" smtClean="0">
                <a:solidFill>
                  <a:srgbClr val="0000CC"/>
                </a:solidFill>
                <a:latin typeface="Times New Roman" pitchFamily="18" charset="0"/>
                <a:cs typeface="Times New Roman" pitchFamily="18" charset="0"/>
              </a:rPr>
              <a:t> </a:t>
            </a:r>
            <a:r>
              <a:rPr lang="en-US" sz="3600" b="1" dirty="0" err="1" smtClean="0">
                <a:solidFill>
                  <a:srgbClr val="0000CC"/>
                </a:solidFill>
                <a:latin typeface="Times New Roman" pitchFamily="18" charset="0"/>
                <a:cs typeface="Times New Roman" pitchFamily="18" charset="0"/>
              </a:rPr>
              <a:t>viên</a:t>
            </a:r>
            <a:r>
              <a:rPr lang="en-US" sz="4000" dirty="0" smtClean="0">
                <a:latin typeface="Times New Roman" pitchFamily="18" charset="0"/>
                <a:cs typeface="Times New Roman" pitchFamily="18" charset="0"/>
              </a:rPr>
              <a:t/>
            </a:r>
            <a:br>
              <a:rPr lang="en-US" sz="4000" dirty="0" smtClean="0">
                <a:latin typeface="Times New Roman" pitchFamily="18" charset="0"/>
                <a:cs typeface="Times New Roman" pitchFamily="18" charset="0"/>
              </a:rPr>
            </a:b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Giáo</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viên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cần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nắm</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vững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nội</a:t>
            </a:r>
            <a:r>
              <a:rPr lang="en-US" sz="4000" dirty="0" smtClean="0">
                <a:latin typeface="Times New Roman" pitchFamily="18" charset="0"/>
                <a:cs typeface="Times New Roman" pitchFamily="18" charset="0"/>
              </a:rPr>
              <a:t> dung </a:t>
            </a:r>
            <a:r>
              <a:rPr lang="en-US" sz="4000" dirty="0" err="1" smtClean="0">
                <a:latin typeface="Times New Roman" pitchFamily="18" charset="0"/>
                <a:cs typeface="Times New Roman" pitchFamily="18" charset="0"/>
              </a:rPr>
              <a:t>kiến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thức</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kĩ</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năng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cần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đạt</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của</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từng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bài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học</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Âm</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nhạc</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Tìm</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ra</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những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phương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pháp</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hình</a:t>
            </a:r>
            <a:r>
              <a:rPr lang="en-US" sz="4000" dirty="0" smtClean="0">
                <a:latin typeface="Times New Roman" pitchFamily="18" charset="0"/>
                <a:cs typeface="Times New Roman" pitchFamily="18" charset="0"/>
              </a:rPr>
              <a:t> </a:t>
            </a:r>
            <a:br>
              <a:rPr lang="en-US" sz="4000" dirty="0" smtClean="0">
                <a:latin typeface="Times New Roman" pitchFamily="18" charset="0"/>
                <a:cs typeface="Times New Roman" pitchFamily="18" charset="0"/>
              </a:rPr>
            </a:br>
            <a:r>
              <a:rPr lang="en-US" sz="4000" dirty="0" err="1" smtClean="0">
                <a:latin typeface="Times New Roman" pitchFamily="18" charset="0"/>
                <a:cs typeface="Times New Roman" pitchFamily="18" charset="0"/>
              </a:rPr>
              <a:t>thức</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dạy</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học</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mới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để</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áp</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dụng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cho</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từng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bài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dạy</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sao</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cho</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có</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hiệu</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quả</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nhất</a:t>
            </a:r>
            <a:r>
              <a:rPr lang="en-US" sz="4000" dirty="0" smtClean="0">
                <a:latin typeface="Times New Roman" pitchFamily="18" charset="0"/>
                <a:cs typeface="Times New Roman" pitchFamily="18" charset="0"/>
              </a:rPr>
              <a:t>.</a:t>
            </a:r>
            <a:br>
              <a:rPr lang="en-US" sz="4000" dirty="0" smtClean="0">
                <a:latin typeface="Times New Roman" pitchFamily="18" charset="0"/>
                <a:cs typeface="Times New Roman" pitchFamily="18" charset="0"/>
              </a:rPr>
            </a:br>
            <a:endParaRPr lang="en-US" sz="4000" dirty="0">
              <a:latin typeface="Times New Roman" pitchFamily="18" charset="0"/>
              <a:cs typeface="Times New Roman" pitchFamily="18" charset="0"/>
            </a:endParaRPr>
          </a:p>
        </p:txBody>
      </p:sp>
      <p:pic>
        <p:nvPicPr>
          <p:cNvPr id="3" name="Picture 11" descr="CS000738"/>
          <p:cNvPicPr>
            <a:picLocks noChangeAspect="1" noChangeArrowheads="1"/>
          </p:cNvPicPr>
          <p:nvPr/>
        </p:nvPicPr>
        <p:blipFill>
          <a:blip r:embed="rId2"/>
          <a:srcRect/>
          <a:stretch>
            <a:fillRect/>
          </a:stretch>
        </p:blipFill>
        <p:spPr bwMode="auto">
          <a:xfrm rot="16200000" flipH="1">
            <a:off x="6407150" y="301625"/>
            <a:ext cx="3038475" cy="2435225"/>
          </a:xfrm>
          <a:prstGeom prst="rect">
            <a:avLst/>
          </a:prstGeom>
          <a:noFill/>
          <a:ln w="9525">
            <a:noFill/>
            <a:miter lim="800000"/>
            <a:headEnd/>
            <a:tailEnd/>
          </a:ln>
        </p:spPr>
      </p:pic>
      <p:pic>
        <p:nvPicPr>
          <p:cNvPr id="4" name="Picture 11" descr="CS000738"/>
          <p:cNvPicPr>
            <a:picLocks noChangeAspect="1" noChangeArrowheads="1"/>
          </p:cNvPicPr>
          <p:nvPr/>
        </p:nvPicPr>
        <p:blipFill>
          <a:blip r:embed="rId2"/>
          <a:srcRect/>
          <a:stretch>
            <a:fillRect/>
          </a:stretch>
        </p:blipFill>
        <p:spPr bwMode="auto">
          <a:xfrm flipH="1">
            <a:off x="6105525" y="4422775"/>
            <a:ext cx="3038475" cy="2435225"/>
          </a:xfrm>
          <a:prstGeom prst="rect">
            <a:avLst/>
          </a:prstGeom>
          <a:noFill/>
          <a:ln w="9525">
            <a:noFill/>
            <a:miter lim="800000"/>
            <a:headEnd/>
            <a:tailEnd/>
          </a:ln>
        </p:spPr>
      </p:pic>
      <p:pic>
        <p:nvPicPr>
          <p:cNvPr id="5" name="Picture 11" descr="CS000738"/>
          <p:cNvPicPr>
            <a:picLocks noChangeAspect="1" noChangeArrowheads="1"/>
          </p:cNvPicPr>
          <p:nvPr/>
        </p:nvPicPr>
        <p:blipFill>
          <a:blip r:embed="rId2"/>
          <a:srcRect/>
          <a:stretch>
            <a:fillRect/>
          </a:stretch>
        </p:blipFill>
        <p:spPr bwMode="auto">
          <a:xfrm rot="5400000" flipH="1">
            <a:off x="-301625" y="4197350"/>
            <a:ext cx="3038475" cy="2435225"/>
          </a:xfrm>
          <a:prstGeom prst="rect">
            <a:avLst/>
          </a:prstGeom>
          <a:noFill/>
          <a:ln w="9525">
            <a:noFill/>
            <a:miter lim="800000"/>
            <a:headEnd/>
            <a:tailEnd/>
          </a:ln>
        </p:spPr>
      </p:pic>
      <p:pic>
        <p:nvPicPr>
          <p:cNvPr id="6" name="Picture 11" descr="CS000738"/>
          <p:cNvPicPr>
            <a:picLocks noChangeAspect="1" noChangeArrowheads="1"/>
          </p:cNvPicPr>
          <p:nvPr/>
        </p:nvPicPr>
        <p:blipFill>
          <a:blip r:embed="rId2"/>
          <a:srcRect/>
          <a:stretch>
            <a:fillRect/>
          </a:stretch>
        </p:blipFill>
        <p:spPr bwMode="auto">
          <a:xfrm rot="10800000" flipH="1">
            <a:off x="0" y="-73026"/>
            <a:ext cx="3038475" cy="24352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 y="-293690"/>
            <a:ext cx="9144000" cy="7380290"/>
          </a:xfrm>
          <a:prstGeom prst="rect">
            <a:avLst/>
          </a:prstGeom>
        </p:spPr>
        <p:txBody>
          <a:bodyPr wrap="square">
            <a:spAutoFit/>
          </a:bodyPr>
          <a:lstStyle/>
          <a:p>
            <a:pPr>
              <a:lnSpc>
                <a:spcPct val="150000"/>
              </a:lnSpc>
            </a:pP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Giáo</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viên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phải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có</a:t>
            </a:r>
            <a:r>
              <a:rPr lang="en-US" sz="4000" dirty="0" smtClean="0">
                <a:latin typeface="Times New Roman" pitchFamily="18" charset="0"/>
                <a:cs typeface="Times New Roman" pitchFamily="18" charset="0"/>
              </a:rPr>
              <a:t> ý </a:t>
            </a:r>
            <a:r>
              <a:rPr lang="en-US" sz="4000" dirty="0" err="1" smtClean="0">
                <a:latin typeface="Times New Roman" pitchFamily="18" charset="0"/>
                <a:cs typeface="Times New Roman" pitchFamily="18" charset="0"/>
              </a:rPr>
              <a:t>thức</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soạn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bài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kĩ</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càng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có</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kế</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hoạch</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bài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dạy</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rõ</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ràng</a:t>
            </a:r>
            <a:r>
              <a:rPr lang="en-US" sz="4000" dirty="0" smtClean="0">
                <a:latin typeface="Times New Roman" pitchFamily="18" charset="0"/>
                <a:cs typeface="Times New Roman" pitchFamily="18" charset="0"/>
              </a:rPr>
              <a:t>, chi </a:t>
            </a:r>
            <a:r>
              <a:rPr lang="en-US" sz="4000" dirty="0" err="1" smtClean="0">
                <a:latin typeface="Times New Roman" pitchFamily="18" charset="0"/>
                <a:cs typeface="Times New Roman" pitchFamily="18" charset="0"/>
              </a:rPr>
              <a:t>tiết</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và</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cụ</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thể</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như</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sau</a:t>
            </a:r>
            <a:r>
              <a:rPr lang="en-US" sz="4000" dirty="0" smtClean="0">
                <a:latin typeface="Times New Roman" pitchFamily="18" charset="0"/>
                <a:cs typeface="Times New Roman" pitchFamily="18" charset="0"/>
              </a:rPr>
              <a:t>:</a:t>
            </a:r>
            <a:br>
              <a:rPr lang="en-US" sz="4000" dirty="0" smtClean="0">
                <a:latin typeface="Times New Roman" pitchFamily="18" charset="0"/>
                <a:cs typeface="Times New Roman" pitchFamily="18" charset="0"/>
              </a:rPr>
            </a:br>
            <a:r>
              <a:rPr lang="en-US" sz="4000" dirty="0" smtClean="0">
                <a:latin typeface="Times New Roman" pitchFamily="18" charset="0"/>
                <a:cs typeface="Times New Roman" pitchFamily="18" charset="0"/>
              </a:rPr>
              <a:t> + </a:t>
            </a:r>
            <a:r>
              <a:rPr lang="en-US" sz="4000" dirty="0" err="1" smtClean="0">
                <a:latin typeface="Times New Roman" pitchFamily="18" charset="0"/>
                <a:cs typeface="Times New Roman" pitchFamily="18" charset="0"/>
              </a:rPr>
              <a:t>Kiến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thức</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và</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kĩ</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năng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cần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đạt</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trong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một</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giờ</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dạy</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học</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âm</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nhạc</a:t>
            </a:r>
            <a:r>
              <a:rPr lang="en-US" sz="4000" dirty="0" smtClean="0">
                <a:latin typeface="Times New Roman" pitchFamily="18" charset="0"/>
                <a:cs typeface="Times New Roman" pitchFamily="18" charset="0"/>
              </a:rPr>
              <a:t> ở </a:t>
            </a:r>
            <a:r>
              <a:rPr lang="en-US" sz="4000" dirty="0" err="1" smtClean="0">
                <a:latin typeface="Times New Roman" pitchFamily="18" charset="0"/>
                <a:cs typeface="Times New Roman" pitchFamily="18" charset="0"/>
              </a:rPr>
              <a:t>tiểu</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học</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phải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lấy</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nội</a:t>
            </a:r>
            <a:r>
              <a:rPr lang="en-US" sz="4000" dirty="0" smtClean="0">
                <a:latin typeface="Times New Roman" pitchFamily="18" charset="0"/>
                <a:cs typeface="Times New Roman" pitchFamily="18" charset="0"/>
              </a:rPr>
              <a:t> dung </a:t>
            </a:r>
            <a:r>
              <a:rPr lang="en-US" sz="4000" dirty="0" err="1" smtClean="0">
                <a:latin typeface="Times New Roman" pitchFamily="18" charset="0"/>
                <a:cs typeface="Times New Roman" pitchFamily="18" charset="0"/>
              </a:rPr>
              <a:t>học</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hát</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làm</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trung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tâm</a:t>
            </a:r>
            <a:r>
              <a:rPr lang="en-US" sz="4000" dirty="0" smtClean="0">
                <a:latin typeface="Times New Roman" pitchFamily="18" charset="0"/>
                <a:cs typeface="Times New Roman" pitchFamily="18" charset="0"/>
              </a:rPr>
              <a:t>.</a:t>
            </a:r>
            <a:br>
              <a:rPr lang="en-US" sz="4000" dirty="0" smtClean="0">
                <a:latin typeface="Times New Roman" pitchFamily="18" charset="0"/>
                <a:cs typeface="Times New Roman" pitchFamily="18" charset="0"/>
              </a:rPr>
            </a:br>
            <a:r>
              <a:rPr lang="en-US" sz="4000" dirty="0" smtClean="0">
                <a:latin typeface="Times New Roman" pitchFamily="18" charset="0"/>
                <a:cs typeface="Times New Roman" pitchFamily="18" charset="0"/>
              </a:rPr>
              <a:t> + </a:t>
            </a:r>
            <a:r>
              <a:rPr lang="en-US" sz="4000" dirty="0" err="1" smtClean="0">
                <a:latin typeface="Times New Roman" pitchFamily="18" charset="0"/>
                <a:cs typeface="Times New Roman" pitchFamily="18" charset="0"/>
              </a:rPr>
              <a:t>Lượng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kiến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thức</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và</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kĩ</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năng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của</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mỗi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bài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học</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phải</a:t>
            </a:r>
            <a:endParaRPr lang="en-US" sz="4000" dirty="0"/>
          </a:p>
        </p:txBody>
      </p:sp>
      <p:pic>
        <p:nvPicPr>
          <p:cNvPr id="4" name="Picture 3" descr="POINSET2"/>
          <p:cNvPicPr>
            <a:picLocks noChangeAspect="1" noChangeArrowheads="1"/>
          </p:cNvPicPr>
          <p:nvPr/>
        </p:nvPicPr>
        <p:blipFill>
          <a:blip r:embed="rId2"/>
          <a:srcRect/>
          <a:stretch>
            <a:fillRect/>
          </a:stretch>
        </p:blipFill>
        <p:spPr bwMode="auto">
          <a:xfrm>
            <a:off x="1" y="0"/>
            <a:ext cx="765188" cy="762000"/>
          </a:xfrm>
          <a:prstGeom prst="rect">
            <a:avLst/>
          </a:prstGeom>
          <a:noFill/>
          <a:ln w="9525">
            <a:noFill/>
            <a:miter lim="800000"/>
            <a:headEnd/>
            <a:tailEnd/>
          </a:ln>
        </p:spPr>
      </p:pic>
      <p:pic>
        <p:nvPicPr>
          <p:cNvPr id="5" name="Picture 4" descr="POINSET2"/>
          <p:cNvPicPr>
            <a:picLocks noChangeAspect="1" noChangeArrowheads="1"/>
          </p:cNvPicPr>
          <p:nvPr/>
        </p:nvPicPr>
        <p:blipFill>
          <a:blip r:embed="rId2"/>
          <a:srcRect/>
          <a:stretch>
            <a:fillRect/>
          </a:stretch>
        </p:blipFill>
        <p:spPr bwMode="auto">
          <a:xfrm rot="10800000">
            <a:off x="8381999" y="6099174"/>
            <a:ext cx="762000" cy="7588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9144000" cy="6324600"/>
          </a:xfrm>
        </p:spPr>
        <p:txBody>
          <a:bodyPr>
            <a:noAutofit/>
          </a:bodyPr>
          <a:lstStyle/>
          <a:p>
            <a:pPr lvl="0" algn="l">
              <a:lnSpc>
                <a:spcPct val="150000"/>
              </a:lnSpc>
            </a:pP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600" dirty="0" err="1" smtClean="0">
                <a:latin typeface="Times New Roman" pitchFamily="18" charset="0"/>
                <a:cs typeface="Times New Roman" pitchFamily="18" charset="0"/>
              </a:rPr>
              <a:t>đảm</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bảo</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tính</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vừa</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sức</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dễ</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hiểu</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dễ</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làm</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và</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hấp</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dẫn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học</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sinh</a:t>
            </a:r>
            <a:r>
              <a:rPr lang="en-US" sz="3600" dirty="0" smtClean="0">
                <a:latin typeface="Times New Roman" pitchFamily="18" charset="0"/>
                <a:cs typeface="Times New Roman" pitchFamily="18" charset="0"/>
              </a:rPr>
              <a:t>.</a:t>
            </a:r>
            <a:br>
              <a:rPr lang="en-US"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  + </a:t>
            </a:r>
            <a:r>
              <a:rPr lang="en-US" sz="3600" dirty="0" err="1" smtClean="0">
                <a:latin typeface="Times New Roman" pitchFamily="18" charset="0"/>
                <a:cs typeface="Times New Roman" pitchFamily="18" charset="0"/>
              </a:rPr>
              <a:t>Phương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pháp</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chủ</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đạo</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trong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tiết</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dạy</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âm</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nhạc</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là</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phương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pháp</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thực</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hành</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ôn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luyện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nhiều</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lần</a:t>
            </a:r>
            <a:r>
              <a:rPr lang="en-US" sz="3600" dirty="0" smtClean="0">
                <a:latin typeface="Times New Roman" pitchFamily="18" charset="0"/>
                <a:cs typeface="Times New Roman" pitchFamily="18" charset="0"/>
              </a:rPr>
              <a:t> ở </a:t>
            </a:r>
            <a:r>
              <a:rPr lang="en-US" sz="3600" dirty="0" err="1" smtClean="0">
                <a:latin typeface="Times New Roman" pitchFamily="18" charset="0"/>
                <a:cs typeface="Times New Roman" pitchFamily="18" charset="0"/>
              </a:rPr>
              <a:t>các</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dạng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hoạt</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động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khác</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nhau</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nhằm</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tạo</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hứng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thú</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cho</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học</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sinh</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Đặc</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biệt</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giáo</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viên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cần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có</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những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hoạt</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động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phát</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huy</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tính</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chủ</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động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sáng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tạo</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của</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học</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sinh</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trong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từng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tiết</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học</a:t>
            </a:r>
            <a:r>
              <a:rPr lang="en-US" sz="3600" dirty="0" smtClean="0">
                <a:latin typeface="Times New Roman" pitchFamily="18" charset="0"/>
                <a:cs typeface="Times New Roman" pitchFamily="18" charset="0"/>
              </a:rPr>
              <a:t>.</a:t>
            </a:r>
            <a:br>
              <a:rPr lang="en-US" sz="3600" dirty="0" smtClean="0">
                <a:latin typeface="Times New Roman" pitchFamily="18" charset="0"/>
                <a:cs typeface="Times New Roman" pitchFamily="18" charset="0"/>
              </a:rPr>
            </a:br>
            <a:endParaRPr lang="en-US" sz="3600" dirty="0"/>
          </a:p>
        </p:txBody>
      </p:sp>
      <p:pic>
        <p:nvPicPr>
          <p:cNvPr id="3" name="Picture 2" descr="POINSET2"/>
          <p:cNvPicPr>
            <a:picLocks noChangeAspect="1" noChangeArrowheads="1"/>
          </p:cNvPicPr>
          <p:nvPr/>
        </p:nvPicPr>
        <p:blipFill>
          <a:blip r:embed="rId2"/>
          <a:srcRect/>
          <a:stretch>
            <a:fillRect/>
          </a:stretch>
        </p:blipFill>
        <p:spPr bwMode="auto">
          <a:xfrm>
            <a:off x="0" y="0"/>
            <a:ext cx="994745" cy="990600"/>
          </a:xfrm>
          <a:prstGeom prst="rect">
            <a:avLst/>
          </a:prstGeom>
          <a:noFill/>
          <a:ln w="9525">
            <a:noFill/>
            <a:miter lim="800000"/>
            <a:headEnd/>
            <a:tailEnd/>
          </a:ln>
        </p:spPr>
      </p:pic>
      <p:pic>
        <p:nvPicPr>
          <p:cNvPr id="4" name="Picture 3" descr="POINSET2"/>
          <p:cNvPicPr>
            <a:picLocks noChangeAspect="1" noChangeArrowheads="1"/>
          </p:cNvPicPr>
          <p:nvPr/>
        </p:nvPicPr>
        <p:blipFill>
          <a:blip r:embed="rId2"/>
          <a:srcRect/>
          <a:stretch>
            <a:fillRect/>
          </a:stretch>
        </p:blipFill>
        <p:spPr bwMode="auto">
          <a:xfrm rot="16200000">
            <a:off x="-2071" y="5865328"/>
            <a:ext cx="994745" cy="990600"/>
          </a:xfrm>
          <a:prstGeom prst="rect">
            <a:avLst/>
          </a:prstGeom>
          <a:noFill/>
          <a:ln w="9525">
            <a:noFill/>
            <a:miter lim="800000"/>
            <a:headEnd/>
            <a:tailEnd/>
          </a:ln>
        </p:spPr>
      </p:pic>
      <p:pic>
        <p:nvPicPr>
          <p:cNvPr id="5" name="Picture 4" descr="POINSET2"/>
          <p:cNvPicPr>
            <a:picLocks noChangeAspect="1" noChangeArrowheads="1"/>
          </p:cNvPicPr>
          <p:nvPr/>
        </p:nvPicPr>
        <p:blipFill>
          <a:blip r:embed="rId2"/>
          <a:srcRect/>
          <a:stretch>
            <a:fillRect/>
          </a:stretch>
        </p:blipFill>
        <p:spPr bwMode="auto">
          <a:xfrm rot="10800000">
            <a:off x="8149255" y="5715000"/>
            <a:ext cx="994745" cy="990600"/>
          </a:xfrm>
          <a:prstGeom prst="rect">
            <a:avLst/>
          </a:prstGeom>
          <a:noFill/>
          <a:ln w="9525">
            <a:noFill/>
            <a:miter lim="800000"/>
            <a:headEnd/>
            <a:tailEnd/>
          </a:ln>
        </p:spPr>
      </p:pic>
      <p:pic>
        <p:nvPicPr>
          <p:cNvPr id="6" name="Picture 5" descr="POINSET2"/>
          <p:cNvPicPr>
            <a:picLocks noChangeAspect="1" noChangeArrowheads="1"/>
          </p:cNvPicPr>
          <p:nvPr/>
        </p:nvPicPr>
        <p:blipFill>
          <a:blip r:embed="rId2"/>
          <a:srcRect/>
          <a:stretch>
            <a:fillRect/>
          </a:stretch>
        </p:blipFill>
        <p:spPr bwMode="auto">
          <a:xfrm rot="5633631">
            <a:off x="8118695" y="34559"/>
            <a:ext cx="994745" cy="9906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76200"/>
            <a:ext cx="9144000" cy="7478970"/>
          </a:xfrm>
          <a:prstGeom prst="rect">
            <a:avLst/>
          </a:prstGeom>
        </p:spPr>
        <p:txBody>
          <a:bodyPr wrap="square">
            <a:spAutoFit/>
          </a:bodyPr>
          <a:lstStyle/>
          <a:p>
            <a:pPr>
              <a:lnSpc>
                <a:spcPct val="150000"/>
              </a:lnSpc>
            </a:pP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Phương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pháp</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và</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các</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hình</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thức</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phải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luôn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được</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cải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tiến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sáng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tạo</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phù</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hợp</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với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điều</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kiện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khả</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năng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học</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tập</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của</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học</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sinh</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từng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lớp</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thậm</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chí</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của</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từng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học</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sinh</a:t>
            </a:r>
            <a:r>
              <a:rPr lang="en-US" sz="4000" dirty="0" smtClean="0">
                <a:latin typeface="Times New Roman" pitchFamily="18" charset="0"/>
                <a:cs typeface="Times New Roman" pitchFamily="18" charset="0"/>
              </a:rPr>
              <a:t>. </a:t>
            </a:r>
            <a:br>
              <a:rPr lang="en-US" sz="4000" dirty="0" smtClean="0">
                <a:latin typeface="Times New Roman" pitchFamily="18" charset="0"/>
                <a:cs typeface="Times New Roman" pitchFamily="18" charset="0"/>
              </a:rPr>
            </a:br>
            <a:r>
              <a:rPr lang="en-US" sz="4000" dirty="0" smtClean="0">
                <a:latin typeface="Times New Roman" pitchFamily="18" charset="0"/>
                <a:cs typeface="Times New Roman" pitchFamily="18" charset="0"/>
              </a:rPr>
              <a:t> + </a:t>
            </a:r>
            <a:r>
              <a:rPr lang="en-US" sz="4000" dirty="0" err="1" smtClean="0">
                <a:latin typeface="Times New Roman" pitchFamily="18" charset="0"/>
                <a:cs typeface="Times New Roman" pitchFamily="18" charset="0"/>
              </a:rPr>
              <a:t>Giáo</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viên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cần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dự</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kiến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trước</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những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tình</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huống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sư</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phạm</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có</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thể</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nảy</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sinh</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trong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giờ</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học</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để</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lựa</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chọn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hình</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thức</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tương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ứng</a:t>
            </a:r>
            <a:r>
              <a:rPr lang="en-US" sz="4000" dirty="0" smtClean="0">
                <a:latin typeface="Times New Roman" pitchFamily="18" charset="0"/>
                <a:cs typeface="Times New Roman" pitchFamily="18" charset="0"/>
              </a:rPr>
              <a:t>.</a:t>
            </a:r>
            <a:br>
              <a:rPr lang="en-US" sz="4000" dirty="0" smtClean="0">
                <a:latin typeface="Times New Roman" pitchFamily="18" charset="0"/>
                <a:cs typeface="Times New Roman" pitchFamily="18" charset="0"/>
              </a:rPr>
            </a:br>
            <a:endParaRPr lang="en-US" sz="4000" dirty="0"/>
          </a:p>
        </p:txBody>
      </p:sp>
      <p:pic>
        <p:nvPicPr>
          <p:cNvPr id="4" name="Picture 26" descr="Bellcoll"/>
          <p:cNvPicPr>
            <a:picLocks noChangeAspect="1" noChangeArrowheads="1" noCrop="1"/>
          </p:cNvPicPr>
          <p:nvPr/>
        </p:nvPicPr>
        <p:blipFill>
          <a:blip r:embed="rId2"/>
          <a:srcRect/>
          <a:stretch>
            <a:fillRect/>
          </a:stretch>
        </p:blipFill>
        <p:spPr bwMode="auto">
          <a:xfrm rot="19014084">
            <a:off x="-122431" y="11642"/>
            <a:ext cx="651844" cy="568190"/>
          </a:xfrm>
          <a:prstGeom prst="rect">
            <a:avLst/>
          </a:prstGeom>
          <a:noFill/>
          <a:ln w="9525">
            <a:noFill/>
            <a:miter lim="800000"/>
            <a:headEnd/>
            <a:tailEnd/>
          </a:ln>
        </p:spPr>
      </p:pic>
      <p:pic>
        <p:nvPicPr>
          <p:cNvPr id="5" name="Picture 26" descr="Bellcoll"/>
          <p:cNvPicPr>
            <a:picLocks noChangeAspect="1" noChangeArrowheads="1" noCrop="1"/>
          </p:cNvPicPr>
          <p:nvPr/>
        </p:nvPicPr>
        <p:blipFill>
          <a:blip r:embed="rId2"/>
          <a:srcRect/>
          <a:stretch>
            <a:fillRect/>
          </a:stretch>
        </p:blipFill>
        <p:spPr bwMode="auto">
          <a:xfrm rot="13804339">
            <a:off x="-42013" y="6257755"/>
            <a:ext cx="711572" cy="620253"/>
          </a:xfrm>
          <a:prstGeom prst="rect">
            <a:avLst/>
          </a:prstGeom>
          <a:noFill/>
          <a:ln w="9525">
            <a:noFill/>
            <a:miter lim="800000"/>
            <a:headEnd/>
            <a:tailEnd/>
          </a:ln>
        </p:spPr>
      </p:pic>
      <p:pic>
        <p:nvPicPr>
          <p:cNvPr id="6" name="Picture 26" descr="Bellcoll"/>
          <p:cNvPicPr>
            <a:picLocks noChangeAspect="1" noChangeArrowheads="1" noCrop="1"/>
          </p:cNvPicPr>
          <p:nvPr/>
        </p:nvPicPr>
        <p:blipFill>
          <a:blip r:embed="rId2"/>
          <a:srcRect/>
          <a:stretch>
            <a:fillRect/>
          </a:stretch>
        </p:blipFill>
        <p:spPr bwMode="auto">
          <a:xfrm rot="8001449">
            <a:off x="8496384" y="6258068"/>
            <a:ext cx="714178" cy="622525"/>
          </a:xfrm>
          <a:prstGeom prst="rect">
            <a:avLst/>
          </a:prstGeom>
          <a:noFill/>
          <a:ln w="9525">
            <a:noFill/>
            <a:miter lim="800000"/>
            <a:headEnd/>
            <a:tailEnd/>
          </a:ln>
        </p:spPr>
      </p:pic>
      <p:pic>
        <p:nvPicPr>
          <p:cNvPr id="7" name="Picture 26" descr="Bellcoll"/>
          <p:cNvPicPr>
            <a:picLocks noChangeAspect="1" noChangeArrowheads="1" noCrop="1"/>
          </p:cNvPicPr>
          <p:nvPr/>
        </p:nvPicPr>
        <p:blipFill>
          <a:blip r:embed="rId2"/>
          <a:srcRect/>
          <a:stretch>
            <a:fillRect/>
          </a:stretch>
        </p:blipFill>
        <p:spPr bwMode="auto">
          <a:xfrm rot="2149128">
            <a:off x="8536104" y="110099"/>
            <a:ext cx="523824" cy="456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50838"/>
            <a:ext cx="8610600" cy="5821362"/>
          </a:xfrm>
        </p:spPr>
        <p:txBody>
          <a:bodyPr>
            <a:noAutofit/>
          </a:bodyPr>
          <a:lstStyle/>
          <a:p>
            <a:pPr algn="l">
              <a:lnSpc>
                <a:spcPct val="150000"/>
              </a:lnSpc>
            </a:pPr>
            <a:r>
              <a:rPr lang="en-US" sz="4000" dirty="0" smtClean="0">
                <a:latin typeface="Times New Roman" pitchFamily="18" charset="0"/>
                <a:cs typeface="Times New Roman" pitchFamily="18" charset="0"/>
              </a:rPr>
              <a:t/>
            </a:r>
            <a:br>
              <a:rPr lang="en-US" sz="4000" dirty="0" smtClean="0">
                <a:latin typeface="Times New Roman" pitchFamily="18" charset="0"/>
                <a:cs typeface="Times New Roman" pitchFamily="18" charset="0"/>
              </a:rPr>
            </a:br>
            <a:r>
              <a:rPr lang="en-US" sz="4000" dirty="0" smtClean="0">
                <a:latin typeface="Times New Roman" pitchFamily="18" charset="0"/>
                <a:cs typeface="Times New Roman" pitchFamily="18" charset="0"/>
              </a:rPr>
              <a:t/>
            </a:r>
            <a:br>
              <a:rPr lang="en-US" sz="4000" dirty="0" smtClean="0">
                <a:latin typeface="Times New Roman" pitchFamily="18" charset="0"/>
                <a:cs typeface="Times New Roman" pitchFamily="18" charset="0"/>
              </a:rPr>
            </a:br>
            <a:r>
              <a:rPr lang="en-US" sz="4000" dirty="0" smtClean="0">
                <a:latin typeface="Times New Roman" pitchFamily="18" charset="0"/>
                <a:cs typeface="Times New Roman" pitchFamily="18" charset="0"/>
              </a:rPr>
              <a:t>   + </a:t>
            </a:r>
            <a:r>
              <a:rPr lang="en-US" sz="4000" dirty="0" err="1" smtClean="0">
                <a:latin typeface="Times New Roman" pitchFamily="18" charset="0"/>
                <a:cs typeface="Times New Roman" pitchFamily="18" charset="0"/>
              </a:rPr>
              <a:t>Giáo</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viên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có</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thể</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linh</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động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bố</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trí</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thời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gian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tổ</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chức</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các</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hoạt</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động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phù</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hợp</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trong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thời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lượng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cho</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phép</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từ</a:t>
            </a:r>
            <a:r>
              <a:rPr lang="en-US" sz="4000" dirty="0" smtClean="0">
                <a:latin typeface="Times New Roman" pitchFamily="18" charset="0"/>
                <a:cs typeface="Times New Roman" pitchFamily="18" charset="0"/>
              </a:rPr>
              <a:t> 35-40 </a:t>
            </a:r>
            <a:r>
              <a:rPr lang="en-US" sz="4000" dirty="0" err="1" smtClean="0">
                <a:latin typeface="Times New Roman" pitchFamily="18" charset="0"/>
                <a:cs typeface="Times New Roman" pitchFamily="18" charset="0"/>
              </a:rPr>
              <a:t>phút</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cho</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một</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tiết</a:t>
            </a:r>
            <a:r>
              <a:rPr lang="en-US" sz="4000" dirty="0" smtClean="0">
                <a:latin typeface="Times New Roman" pitchFamily="18" charset="0"/>
                <a:cs typeface="Times New Roman" pitchFamily="18" charset="0"/>
              </a:rPr>
              <a:t>.</a:t>
            </a:r>
            <a:br>
              <a:rPr lang="en-US" sz="4000" dirty="0" smtClean="0">
                <a:latin typeface="Times New Roman" pitchFamily="18" charset="0"/>
                <a:cs typeface="Times New Roman" pitchFamily="18" charset="0"/>
              </a:rPr>
            </a:br>
            <a:endParaRPr lang="en-US" sz="4000" dirty="0">
              <a:latin typeface="Times New Roman" pitchFamily="18" charset="0"/>
              <a:cs typeface="Times New Roman" pitchFamily="18" charset="0"/>
            </a:endParaRPr>
          </a:p>
        </p:txBody>
      </p:sp>
      <p:pic>
        <p:nvPicPr>
          <p:cNvPr id="3" name="Picture 14" descr="Frames PPT 008"/>
          <p:cNvPicPr>
            <a:picLocks noChangeAspect="1" noChangeArrowheads="1"/>
          </p:cNvPicPr>
          <p:nvPr/>
        </p:nvPicPr>
        <p:blipFill>
          <a:blip r:embed="rId2"/>
          <a:srcRect/>
          <a:stretch>
            <a:fillRect/>
          </a:stretch>
        </p:blipFill>
        <p:spPr bwMode="auto">
          <a:xfrm>
            <a:off x="-228600" y="0"/>
            <a:ext cx="9512710" cy="6858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275496"/>
            <a:ext cx="9144000" cy="5909310"/>
          </a:xfrm>
          <a:prstGeom prst="rect">
            <a:avLst/>
          </a:prstGeom>
        </p:spPr>
        <p:txBody>
          <a:bodyPr wrap="square">
            <a:spAutoFit/>
          </a:bodyPr>
          <a:lstStyle/>
          <a:p>
            <a:pPr>
              <a:lnSpc>
                <a:spcPct val="150000"/>
              </a:lnSpc>
            </a:pPr>
            <a:r>
              <a:rPr lang="en-US" sz="3600" b="1" dirty="0" smtClean="0">
                <a:solidFill>
                  <a:srgbClr val="0000CC"/>
                </a:solidFill>
                <a:latin typeface="Times New Roman" pitchFamily="18" charset="0"/>
                <a:cs typeface="Times New Roman" pitchFamily="18" charset="0"/>
              </a:rPr>
              <a:t>2. </a:t>
            </a:r>
            <a:r>
              <a:rPr lang="en-US" sz="3600" b="1" dirty="0" err="1" smtClean="0">
                <a:solidFill>
                  <a:srgbClr val="0000CC"/>
                </a:solidFill>
                <a:latin typeface="Times New Roman" pitchFamily="18" charset="0"/>
                <a:cs typeface="Times New Roman" pitchFamily="18" charset="0"/>
              </a:rPr>
              <a:t>Đổi</a:t>
            </a:r>
            <a:r>
              <a:rPr lang="en-US" sz="3600" b="1" dirty="0" smtClean="0">
                <a:solidFill>
                  <a:srgbClr val="0000CC"/>
                </a:solidFill>
                <a:latin typeface="Times New Roman" pitchFamily="18" charset="0"/>
                <a:cs typeface="Times New Roman" pitchFamily="18" charset="0"/>
              </a:rPr>
              <a:t> </a:t>
            </a:r>
            <a:r>
              <a:rPr lang="en-US" sz="3600" b="1" dirty="0" err="1" smtClean="0">
                <a:solidFill>
                  <a:srgbClr val="0000CC"/>
                </a:solidFill>
                <a:latin typeface="Times New Roman" pitchFamily="18" charset="0"/>
                <a:cs typeface="Times New Roman" pitchFamily="18" charset="0"/>
              </a:rPr>
              <a:t>mới</a:t>
            </a:r>
            <a:r>
              <a:rPr lang="en-US" sz="3600" b="1" dirty="0" smtClean="0">
                <a:solidFill>
                  <a:srgbClr val="0000CC"/>
                </a:solidFill>
                <a:latin typeface="Times New Roman" pitchFamily="18" charset="0"/>
                <a:cs typeface="Times New Roman" pitchFamily="18" charset="0"/>
              </a:rPr>
              <a:t> </a:t>
            </a:r>
            <a:r>
              <a:rPr lang="en-US" sz="3600" b="1" dirty="0" err="1" smtClean="0">
                <a:solidFill>
                  <a:srgbClr val="0000CC"/>
                </a:solidFill>
                <a:latin typeface="Times New Roman" pitchFamily="18" charset="0"/>
                <a:cs typeface="Times New Roman" pitchFamily="18" charset="0"/>
              </a:rPr>
              <a:t>phương</a:t>
            </a:r>
            <a:r>
              <a:rPr lang="en-US" sz="3600" b="1" dirty="0" smtClean="0">
                <a:solidFill>
                  <a:srgbClr val="0000CC"/>
                </a:solidFill>
                <a:latin typeface="Times New Roman" pitchFamily="18" charset="0"/>
                <a:cs typeface="Times New Roman" pitchFamily="18" charset="0"/>
              </a:rPr>
              <a:t> </a:t>
            </a:r>
            <a:r>
              <a:rPr lang="en-US" sz="3600" b="1" dirty="0" err="1" smtClean="0">
                <a:solidFill>
                  <a:srgbClr val="0000CC"/>
                </a:solidFill>
                <a:latin typeface="Times New Roman" pitchFamily="18" charset="0"/>
                <a:cs typeface="Times New Roman" pitchFamily="18" charset="0"/>
              </a:rPr>
              <a:t>pháp</a:t>
            </a:r>
            <a:r>
              <a:rPr lang="en-US" sz="3600" b="1" dirty="0" smtClean="0">
                <a:solidFill>
                  <a:srgbClr val="0000CC"/>
                </a:solidFill>
                <a:latin typeface="Times New Roman" pitchFamily="18" charset="0"/>
                <a:cs typeface="Times New Roman" pitchFamily="18" charset="0"/>
              </a:rPr>
              <a:t> </a:t>
            </a:r>
            <a:r>
              <a:rPr lang="en-US" sz="3600" b="1" dirty="0" err="1" smtClean="0">
                <a:solidFill>
                  <a:srgbClr val="0000CC"/>
                </a:solidFill>
                <a:latin typeface="Times New Roman" pitchFamily="18" charset="0"/>
                <a:cs typeface="Times New Roman" pitchFamily="18" charset="0"/>
              </a:rPr>
              <a:t>dạy</a:t>
            </a:r>
            <a:r>
              <a:rPr lang="en-US" sz="3600" b="1" dirty="0" smtClean="0">
                <a:solidFill>
                  <a:srgbClr val="0000CC"/>
                </a:solidFill>
                <a:latin typeface="Times New Roman" pitchFamily="18" charset="0"/>
                <a:cs typeface="Times New Roman" pitchFamily="18" charset="0"/>
              </a:rPr>
              <a:t> </a:t>
            </a:r>
            <a:r>
              <a:rPr lang="en-US" sz="3600" b="1" dirty="0" err="1" smtClean="0">
                <a:solidFill>
                  <a:srgbClr val="0000CC"/>
                </a:solidFill>
                <a:latin typeface="Times New Roman" pitchFamily="18" charset="0"/>
                <a:cs typeface="Times New Roman" pitchFamily="18" charset="0"/>
              </a:rPr>
              <a:t>học</a:t>
            </a:r>
            <a:r>
              <a:rPr lang="en-US" sz="3600" b="1" dirty="0" smtClean="0">
                <a:solidFill>
                  <a:srgbClr val="0000CC"/>
                </a:solidFill>
                <a:latin typeface="Times New Roman" pitchFamily="18" charset="0"/>
                <a:cs typeface="Times New Roman" pitchFamily="18" charset="0"/>
              </a:rPr>
              <a:t> </a:t>
            </a:r>
            <a:r>
              <a:rPr lang="en-US" sz="3600" b="1" dirty="0" err="1" smtClean="0">
                <a:solidFill>
                  <a:srgbClr val="0000CC"/>
                </a:solidFill>
                <a:latin typeface="Times New Roman" pitchFamily="18" charset="0"/>
                <a:cs typeface="Times New Roman" pitchFamily="18" charset="0"/>
              </a:rPr>
              <a:t>theo</a:t>
            </a:r>
            <a:r>
              <a:rPr lang="en-US" sz="3600" b="1" dirty="0" smtClean="0">
                <a:solidFill>
                  <a:srgbClr val="0000CC"/>
                </a:solidFill>
                <a:latin typeface="Times New Roman" pitchFamily="18" charset="0"/>
                <a:cs typeface="Times New Roman" pitchFamily="18" charset="0"/>
              </a:rPr>
              <a:t> </a:t>
            </a:r>
            <a:r>
              <a:rPr lang="en-US" sz="3600" b="1" dirty="0" err="1" smtClean="0">
                <a:solidFill>
                  <a:srgbClr val="0000CC"/>
                </a:solidFill>
                <a:latin typeface="Times New Roman" pitchFamily="18" charset="0"/>
                <a:cs typeface="Times New Roman" pitchFamily="18" charset="0"/>
              </a:rPr>
              <a:t>hướng</a:t>
            </a:r>
            <a:r>
              <a:rPr lang="en-US" sz="3600" b="1" dirty="0" smtClean="0">
                <a:solidFill>
                  <a:srgbClr val="0000CC"/>
                </a:solidFill>
                <a:latin typeface="Times New Roman" pitchFamily="18" charset="0"/>
                <a:cs typeface="Times New Roman" pitchFamily="18" charset="0"/>
              </a:rPr>
              <a:t> </a:t>
            </a:r>
            <a:r>
              <a:rPr lang="en-US" sz="3600" b="1" dirty="0" err="1" smtClean="0">
                <a:solidFill>
                  <a:srgbClr val="0000CC"/>
                </a:solidFill>
                <a:latin typeface="Times New Roman" pitchFamily="18" charset="0"/>
                <a:cs typeface="Times New Roman" pitchFamily="18" charset="0"/>
              </a:rPr>
              <a:t>phát</a:t>
            </a:r>
            <a:r>
              <a:rPr lang="en-US" sz="3600" b="1" dirty="0" smtClean="0">
                <a:solidFill>
                  <a:srgbClr val="0000CC"/>
                </a:solidFill>
                <a:latin typeface="Times New Roman" pitchFamily="18" charset="0"/>
                <a:cs typeface="Times New Roman" pitchFamily="18" charset="0"/>
              </a:rPr>
              <a:t> </a:t>
            </a:r>
            <a:r>
              <a:rPr lang="en-US" sz="3600" b="1" dirty="0" err="1" smtClean="0">
                <a:solidFill>
                  <a:srgbClr val="0000CC"/>
                </a:solidFill>
                <a:latin typeface="Times New Roman" pitchFamily="18" charset="0"/>
                <a:cs typeface="Times New Roman" pitchFamily="18" charset="0"/>
              </a:rPr>
              <a:t>huy</a:t>
            </a:r>
            <a:r>
              <a:rPr lang="en-US" sz="3600" b="1" dirty="0" smtClean="0">
                <a:solidFill>
                  <a:srgbClr val="0000CC"/>
                </a:solidFill>
                <a:latin typeface="Times New Roman" pitchFamily="18" charset="0"/>
                <a:cs typeface="Times New Roman" pitchFamily="18" charset="0"/>
              </a:rPr>
              <a:t> </a:t>
            </a:r>
            <a:r>
              <a:rPr lang="en-US" sz="3600" b="1" dirty="0" err="1" smtClean="0">
                <a:solidFill>
                  <a:srgbClr val="0000CC"/>
                </a:solidFill>
                <a:latin typeface="Times New Roman" pitchFamily="18" charset="0"/>
                <a:cs typeface="Times New Roman" pitchFamily="18" charset="0"/>
              </a:rPr>
              <a:t>tích</a:t>
            </a:r>
            <a:r>
              <a:rPr lang="en-US" sz="3600" b="1" dirty="0" smtClean="0">
                <a:solidFill>
                  <a:srgbClr val="0000CC"/>
                </a:solidFill>
                <a:latin typeface="Times New Roman" pitchFamily="18" charset="0"/>
                <a:cs typeface="Times New Roman" pitchFamily="18" charset="0"/>
              </a:rPr>
              <a:t> </a:t>
            </a:r>
            <a:r>
              <a:rPr lang="en-US" sz="3600" b="1" dirty="0" err="1" smtClean="0">
                <a:solidFill>
                  <a:srgbClr val="0000CC"/>
                </a:solidFill>
                <a:latin typeface="Times New Roman" pitchFamily="18" charset="0"/>
                <a:cs typeface="Times New Roman" pitchFamily="18" charset="0"/>
              </a:rPr>
              <a:t>cực</a:t>
            </a:r>
            <a:r>
              <a:rPr lang="en-US" sz="3600" b="1" dirty="0" smtClean="0">
                <a:solidFill>
                  <a:srgbClr val="0000CC"/>
                </a:solidFill>
                <a:latin typeface="Times New Roman" pitchFamily="18" charset="0"/>
                <a:cs typeface="Times New Roman" pitchFamily="18" charset="0"/>
              </a:rPr>
              <a:t> </a:t>
            </a:r>
            <a:r>
              <a:rPr lang="en-US" sz="3600" b="1" dirty="0" err="1" smtClean="0">
                <a:solidFill>
                  <a:srgbClr val="0000CC"/>
                </a:solidFill>
                <a:latin typeface="Times New Roman" pitchFamily="18" charset="0"/>
                <a:cs typeface="Times New Roman" pitchFamily="18" charset="0"/>
              </a:rPr>
              <a:t>của</a:t>
            </a:r>
            <a:r>
              <a:rPr lang="en-US" sz="3600" b="1" dirty="0" smtClean="0">
                <a:solidFill>
                  <a:srgbClr val="0000CC"/>
                </a:solidFill>
                <a:latin typeface="Times New Roman" pitchFamily="18" charset="0"/>
                <a:cs typeface="Times New Roman" pitchFamily="18" charset="0"/>
              </a:rPr>
              <a:t> </a:t>
            </a:r>
            <a:r>
              <a:rPr lang="en-US" sz="3600" b="1" dirty="0" err="1" smtClean="0">
                <a:solidFill>
                  <a:srgbClr val="0000CC"/>
                </a:solidFill>
                <a:latin typeface="Times New Roman" pitchFamily="18" charset="0"/>
                <a:cs typeface="Times New Roman" pitchFamily="18" charset="0"/>
              </a:rPr>
              <a:t>học</a:t>
            </a:r>
            <a:r>
              <a:rPr lang="en-US" sz="3600" b="1" dirty="0" smtClean="0">
                <a:solidFill>
                  <a:srgbClr val="0000CC"/>
                </a:solidFill>
                <a:latin typeface="Times New Roman" pitchFamily="18" charset="0"/>
                <a:cs typeface="Times New Roman" pitchFamily="18" charset="0"/>
              </a:rPr>
              <a:t> </a:t>
            </a:r>
            <a:r>
              <a:rPr lang="en-US" sz="3600" b="1" dirty="0" err="1" smtClean="0">
                <a:solidFill>
                  <a:srgbClr val="0000CC"/>
                </a:solidFill>
                <a:latin typeface="Times New Roman" pitchFamily="18" charset="0"/>
                <a:cs typeface="Times New Roman" pitchFamily="18" charset="0"/>
              </a:rPr>
              <a:t>sinh</a:t>
            </a: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Giáo</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viên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phải</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hạn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chế</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tối</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đa</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phương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pháp</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truyền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khẩu</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Cần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tích</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cực</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hóa</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hoạt</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động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học</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hát</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của</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học</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sinh</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bằng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cách</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kết</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hợp</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cho</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các</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em</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nghe</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giai</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điệu</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của</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lời</a:t>
            </a:r>
            <a:r>
              <a:rPr lang="en-US" sz="3600" dirty="0" smtClean="0">
                <a:latin typeface="Times New Roman" pitchFamily="18" charset="0"/>
                <a:cs typeface="Times New Roman" pitchFamily="18" charset="0"/>
              </a:rPr>
              <a:t> ca qua </a:t>
            </a:r>
            <a:r>
              <a:rPr lang="en-US" sz="3600" dirty="0" err="1" smtClean="0">
                <a:latin typeface="Times New Roman" pitchFamily="18" charset="0"/>
                <a:cs typeface="Times New Roman" pitchFamily="18" charset="0"/>
              </a:rPr>
              <a:t>tiếng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đàn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rồi</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hát</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lại</a:t>
            </a:r>
            <a:r>
              <a:rPr lang="en-US" sz="3600" dirty="0" smtClean="0">
                <a:latin typeface="Times New Roman" pitchFamily="18" charset="0"/>
                <a:cs typeface="Times New Roman" pitchFamily="18" charset="0"/>
              </a:rPr>
              <a:t>.(</a:t>
            </a:r>
            <a:r>
              <a:rPr lang="en-US" sz="3600" dirty="0" err="1" smtClean="0">
                <a:latin typeface="Times New Roman" pitchFamily="18" charset="0"/>
                <a:cs typeface="Times New Roman" pitchFamily="18" charset="0"/>
              </a:rPr>
              <a:t>được</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minh</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họa</a:t>
            </a:r>
            <a:r>
              <a:rPr lang="en-US" sz="3600" dirty="0" smtClean="0">
                <a:latin typeface="Times New Roman" pitchFamily="18" charset="0"/>
                <a:cs typeface="Times New Roman" pitchFamily="18" charset="0"/>
              </a:rPr>
              <a:t> qua </a:t>
            </a:r>
            <a:r>
              <a:rPr lang="en-US" sz="3600" dirty="0" err="1" smtClean="0">
                <a:latin typeface="Times New Roman" pitchFamily="18" charset="0"/>
                <a:cs typeface="Times New Roman" pitchFamily="18" charset="0"/>
              </a:rPr>
              <a:t>tiết</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dạy</a:t>
            </a:r>
            <a:r>
              <a:rPr lang="en-US" sz="3600" dirty="0" smtClean="0">
                <a:latin typeface="Times New Roman" pitchFamily="18" charset="0"/>
                <a:cs typeface="Times New Roman" pitchFamily="18" charset="0"/>
              </a:rPr>
              <a:t>)</a:t>
            </a:r>
            <a:endParaRPr lang="en-US" sz="3600" dirty="0"/>
          </a:p>
        </p:txBody>
      </p:sp>
      <p:pic>
        <p:nvPicPr>
          <p:cNvPr id="4" name="Picture 26" descr="Bellcoll"/>
          <p:cNvPicPr>
            <a:picLocks noChangeAspect="1" noChangeArrowheads="1" noCrop="1"/>
          </p:cNvPicPr>
          <p:nvPr/>
        </p:nvPicPr>
        <p:blipFill>
          <a:blip r:embed="rId2"/>
          <a:srcRect/>
          <a:stretch>
            <a:fillRect/>
          </a:stretch>
        </p:blipFill>
        <p:spPr bwMode="auto">
          <a:xfrm rot="2526745">
            <a:off x="8360017" y="17418"/>
            <a:ext cx="901251" cy="785590"/>
          </a:xfrm>
          <a:prstGeom prst="rect">
            <a:avLst/>
          </a:prstGeom>
          <a:noFill/>
          <a:ln w="9525">
            <a:noFill/>
            <a:miter lim="800000"/>
            <a:headEnd/>
            <a:tailEnd/>
          </a:ln>
        </p:spPr>
      </p:pic>
      <p:pic>
        <p:nvPicPr>
          <p:cNvPr id="5" name="Picture 26" descr="Bellcoll"/>
          <p:cNvPicPr>
            <a:picLocks noChangeAspect="1" noChangeArrowheads="1" noCrop="1"/>
          </p:cNvPicPr>
          <p:nvPr/>
        </p:nvPicPr>
        <p:blipFill>
          <a:blip r:embed="rId2"/>
          <a:srcRect/>
          <a:stretch>
            <a:fillRect/>
          </a:stretch>
        </p:blipFill>
        <p:spPr bwMode="auto">
          <a:xfrm rot="14455033">
            <a:off x="-116918" y="6135543"/>
            <a:ext cx="901251" cy="785590"/>
          </a:xfrm>
          <a:prstGeom prst="rect">
            <a:avLst/>
          </a:prstGeom>
          <a:noFill/>
          <a:ln w="9525">
            <a:noFill/>
            <a:miter lim="800000"/>
            <a:headEnd/>
            <a:tailEnd/>
          </a:ln>
        </p:spPr>
      </p:pic>
      <p:pic>
        <p:nvPicPr>
          <p:cNvPr id="6" name="Picture 26" descr="Bellcoll"/>
          <p:cNvPicPr>
            <a:picLocks noChangeAspect="1" noChangeArrowheads="1" noCrop="1"/>
          </p:cNvPicPr>
          <p:nvPr/>
        </p:nvPicPr>
        <p:blipFill>
          <a:blip r:embed="rId2"/>
          <a:srcRect/>
          <a:stretch>
            <a:fillRect/>
          </a:stretch>
        </p:blipFill>
        <p:spPr bwMode="auto">
          <a:xfrm rot="6605220">
            <a:off x="8378843" y="6108924"/>
            <a:ext cx="901251" cy="785590"/>
          </a:xfrm>
          <a:prstGeom prst="rect">
            <a:avLst/>
          </a:prstGeom>
          <a:noFill/>
          <a:ln w="9525">
            <a:noFill/>
            <a:miter lim="800000"/>
            <a:headEnd/>
            <a:tailEnd/>
          </a:ln>
        </p:spPr>
      </p:pic>
      <p:pic>
        <p:nvPicPr>
          <p:cNvPr id="7" name="Picture 26" descr="Bellcoll"/>
          <p:cNvPicPr>
            <a:picLocks noChangeAspect="1" noChangeArrowheads="1" noCrop="1"/>
          </p:cNvPicPr>
          <p:nvPr/>
        </p:nvPicPr>
        <p:blipFill>
          <a:blip r:embed="rId2"/>
          <a:srcRect/>
          <a:stretch>
            <a:fillRect/>
          </a:stretch>
        </p:blipFill>
        <p:spPr bwMode="auto">
          <a:xfrm rot="19014084">
            <a:off x="-81810" y="-102892"/>
            <a:ext cx="901251" cy="78559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2133600"/>
            <a:ext cx="9144000" cy="6460230"/>
          </a:xfrm>
          <a:prstGeom prst="rect">
            <a:avLst/>
          </a:prstGeom>
        </p:spPr>
        <p:txBody>
          <a:bodyPr wrap="square">
            <a:spAutoFit/>
          </a:bodyPr>
          <a:lstStyle/>
          <a:p>
            <a:pPr>
              <a:lnSpc>
                <a:spcPct val="150000"/>
              </a:lnSpc>
            </a:pPr>
            <a:r>
              <a:rPr lang="en-US" sz="4000" dirty="0" smtClean="0">
                <a:latin typeface="Times New Roman" pitchFamily="18" charset="0"/>
                <a:cs typeface="Times New Roman" pitchFamily="18" charset="0"/>
              </a:rPr>
              <a:t/>
            </a:r>
            <a:br>
              <a:rPr lang="en-US" sz="4000" dirty="0" smtClean="0">
                <a:latin typeface="Times New Roman" pitchFamily="18" charset="0"/>
                <a:cs typeface="Times New Roman" pitchFamily="18" charset="0"/>
              </a:rPr>
            </a:br>
            <a:r>
              <a:rPr lang="en-US" sz="4000" dirty="0" smtClean="0">
                <a:latin typeface="Times New Roman" pitchFamily="18" charset="0"/>
                <a:cs typeface="Times New Roman" pitchFamily="18" charset="0"/>
              </a:rPr>
              <a:t/>
            </a:r>
            <a:br>
              <a:rPr lang="en-US" sz="4000" dirty="0" smtClean="0">
                <a:latin typeface="Times New Roman" pitchFamily="18" charset="0"/>
                <a:cs typeface="Times New Roman" pitchFamily="18" charset="0"/>
              </a:rPr>
            </a:b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Ngoài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việc</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thực</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hiện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đúng</a:t>
            </a:r>
            <a:r>
              <a:rPr lang="en-US" sz="4000" dirty="0" smtClean="0">
                <a:latin typeface="Times New Roman" pitchFamily="18" charset="0"/>
                <a:cs typeface="Times New Roman" pitchFamily="18" charset="0"/>
              </a:rPr>
              <a:t> qui </a:t>
            </a:r>
            <a:r>
              <a:rPr lang="en-US" sz="4000" dirty="0" err="1" smtClean="0">
                <a:latin typeface="Times New Roman" pitchFamily="18" charset="0"/>
                <a:cs typeface="Times New Roman" pitchFamily="18" charset="0"/>
              </a:rPr>
              <a:t>trình</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vận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dụng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linh</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hoạt</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các</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phương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pháp</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nâng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cao</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chất</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lượng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dạy</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học</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nội</a:t>
            </a:r>
            <a:r>
              <a:rPr lang="en-US" sz="4000" dirty="0" smtClean="0">
                <a:latin typeface="Times New Roman" pitchFamily="18" charset="0"/>
                <a:cs typeface="Times New Roman" pitchFamily="18" charset="0"/>
              </a:rPr>
              <a:t> dung </a:t>
            </a:r>
            <a:r>
              <a:rPr lang="en-US" sz="4000" dirty="0" err="1" smtClean="0">
                <a:latin typeface="Times New Roman" pitchFamily="18" charset="0"/>
                <a:cs typeface="Times New Roman" pitchFamily="18" charset="0"/>
              </a:rPr>
              <a:t>học</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hát</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người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giáo</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viên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cần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phải</a:t>
            </a:r>
            <a:r>
              <a:rPr lang="en-US" sz="4000" dirty="0" smtClean="0">
                <a:latin typeface="Times New Roman" pitchFamily="18" charset="0"/>
                <a:cs typeface="Times New Roman" pitchFamily="18" charset="0"/>
              </a:rPr>
              <a:t>:</a:t>
            </a:r>
          </a:p>
          <a:p>
            <a:pPr>
              <a:lnSpc>
                <a:spcPct val="150000"/>
              </a:lnSpc>
            </a:pPr>
            <a:endParaRPr lang="en-US" sz="4000" dirty="0"/>
          </a:p>
        </p:txBody>
      </p:sp>
      <p:sp>
        <p:nvSpPr>
          <p:cNvPr id="4" name="Rectangle 3"/>
          <p:cNvSpPr/>
          <p:nvPr/>
        </p:nvSpPr>
        <p:spPr>
          <a:xfrm>
            <a:off x="0" y="3309878"/>
            <a:ext cx="9144000" cy="2862322"/>
          </a:xfrm>
          <a:prstGeom prst="rect">
            <a:avLst/>
          </a:prstGeom>
        </p:spPr>
        <p:txBody>
          <a:bodyPr wrap="square">
            <a:spAutoFit/>
          </a:bodyPr>
          <a:lstStyle/>
          <a:p>
            <a:pPr>
              <a:lnSpc>
                <a:spcPct val="150000"/>
              </a:lnSpc>
            </a:pP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Nghiên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cứu</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nắm</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vững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bài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hát</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phân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biệt</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các</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kiểu</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gõ</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đệm</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của</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mỗi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bài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hát</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để</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hướng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dẫn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học</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sinh</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gõ</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đệm</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chính</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xác</a:t>
            </a:r>
            <a:r>
              <a:rPr lang="en-US" sz="4000" dirty="0" smtClean="0">
                <a:latin typeface="Times New Roman" pitchFamily="18" charset="0"/>
                <a:cs typeface="Times New Roman" pitchFamily="18" charset="0"/>
              </a:rPr>
              <a:t>.</a:t>
            </a:r>
          </a:p>
        </p:txBody>
      </p:sp>
      <p:pic>
        <p:nvPicPr>
          <p:cNvPr id="5" name="Picture 4" descr="POINSET2"/>
          <p:cNvPicPr>
            <a:picLocks noChangeAspect="1" noChangeArrowheads="1"/>
          </p:cNvPicPr>
          <p:nvPr/>
        </p:nvPicPr>
        <p:blipFill>
          <a:blip r:embed="rId2"/>
          <a:srcRect/>
          <a:stretch>
            <a:fillRect/>
          </a:stretch>
        </p:blipFill>
        <p:spPr bwMode="auto">
          <a:xfrm>
            <a:off x="1" y="0"/>
            <a:ext cx="688670" cy="685800"/>
          </a:xfrm>
          <a:prstGeom prst="rect">
            <a:avLst/>
          </a:prstGeom>
          <a:noFill/>
          <a:ln w="9525">
            <a:noFill/>
            <a:miter lim="800000"/>
            <a:headEnd/>
            <a:tailEnd/>
          </a:ln>
        </p:spPr>
      </p:pic>
      <p:pic>
        <p:nvPicPr>
          <p:cNvPr id="6" name="Picture 5" descr="POINSET2"/>
          <p:cNvPicPr>
            <a:picLocks noChangeAspect="1" noChangeArrowheads="1"/>
          </p:cNvPicPr>
          <p:nvPr/>
        </p:nvPicPr>
        <p:blipFill>
          <a:blip r:embed="rId2"/>
          <a:srcRect/>
          <a:stretch>
            <a:fillRect/>
          </a:stretch>
        </p:blipFill>
        <p:spPr bwMode="auto">
          <a:xfrm rot="16388834">
            <a:off x="22272" y="5926178"/>
            <a:ext cx="904736" cy="900966"/>
          </a:xfrm>
          <a:prstGeom prst="rect">
            <a:avLst/>
          </a:prstGeom>
          <a:noFill/>
          <a:ln w="9525">
            <a:noFill/>
            <a:miter lim="800000"/>
            <a:headEnd/>
            <a:tailEnd/>
          </a:ln>
        </p:spPr>
      </p:pic>
      <p:pic>
        <p:nvPicPr>
          <p:cNvPr id="7" name="Picture 6" descr="POINSET2"/>
          <p:cNvPicPr>
            <a:picLocks noChangeAspect="1" noChangeArrowheads="1"/>
          </p:cNvPicPr>
          <p:nvPr/>
        </p:nvPicPr>
        <p:blipFill>
          <a:blip r:embed="rId2"/>
          <a:srcRect/>
          <a:stretch>
            <a:fillRect/>
          </a:stretch>
        </p:blipFill>
        <p:spPr bwMode="auto">
          <a:xfrm rot="10800000">
            <a:off x="8303018" y="6019800"/>
            <a:ext cx="762188" cy="759012"/>
          </a:xfrm>
          <a:prstGeom prst="rect">
            <a:avLst/>
          </a:prstGeom>
          <a:noFill/>
          <a:ln w="9525">
            <a:noFill/>
            <a:miter lim="800000"/>
            <a:headEnd/>
            <a:tailEnd/>
          </a:ln>
        </p:spPr>
      </p:pic>
      <p:pic>
        <p:nvPicPr>
          <p:cNvPr id="8" name="Picture 7" descr="POINSET2"/>
          <p:cNvPicPr>
            <a:picLocks noChangeAspect="1" noChangeArrowheads="1"/>
          </p:cNvPicPr>
          <p:nvPr/>
        </p:nvPicPr>
        <p:blipFill>
          <a:blip r:embed="rId2"/>
          <a:srcRect/>
          <a:stretch>
            <a:fillRect/>
          </a:stretch>
        </p:blipFill>
        <p:spPr bwMode="auto">
          <a:xfrm rot="5624985">
            <a:off x="8475217" y="44290"/>
            <a:ext cx="649587" cy="64688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p>
        </p:txBody>
      </p:sp>
      <p:sp>
        <p:nvSpPr>
          <p:cNvPr id="3" name="Rectangle 2"/>
          <p:cNvSpPr/>
          <p:nvPr/>
        </p:nvSpPr>
        <p:spPr>
          <a:xfrm>
            <a:off x="0" y="304800"/>
            <a:ext cx="8915400" cy="7478970"/>
          </a:xfrm>
          <a:prstGeom prst="rect">
            <a:avLst/>
          </a:prstGeom>
        </p:spPr>
        <p:txBody>
          <a:bodyPr wrap="square">
            <a:spAutoFit/>
          </a:bodyPr>
          <a:lstStyle/>
          <a:p>
            <a:pPr>
              <a:lnSpc>
                <a:spcPct val="150000"/>
              </a:lnSpc>
            </a:pPr>
            <a:r>
              <a:rPr lang="en-US" sz="3200" dirty="0" err="1" smtClean="0">
                <a:latin typeface="Times New Roman" pitchFamily="18" charset="0"/>
                <a:cs typeface="Times New Roman" pitchFamily="18" charset="0"/>
              </a:rPr>
              <a:t>Vd</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Hát</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gõ</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đệm</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theo</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phách</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bài</a:t>
            </a:r>
            <a:r>
              <a:rPr lang="en-US" sz="3200" dirty="0" smtClean="0">
                <a:latin typeface="Times New Roman" pitchFamily="18" charset="0"/>
                <a:cs typeface="Times New Roman" pitchFamily="18" charset="0"/>
              </a:rPr>
              <a:t> </a:t>
            </a:r>
            <a:r>
              <a:rPr lang="en-US" sz="3200" b="1" i="1" dirty="0" smtClean="0">
                <a:latin typeface="Times New Roman" pitchFamily="18" charset="0"/>
                <a:cs typeface="Times New Roman" pitchFamily="18" charset="0"/>
              </a:rPr>
              <a:t>“ </a:t>
            </a:r>
            <a:r>
              <a:rPr lang="en-US" sz="3200" b="1" i="1" dirty="0" err="1" smtClean="0">
                <a:latin typeface="Times New Roman" pitchFamily="18" charset="0"/>
                <a:cs typeface="Times New Roman" pitchFamily="18" charset="0"/>
              </a:rPr>
              <a:t>Bàn</a:t>
            </a:r>
            <a:r>
              <a:rPr lang="en-US" sz="3200" b="1" i="1" dirty="0" smtClean="0">
                <a:latin typeface="Times New Roman" pitchFamily="18" charset="0"/>
                <a:cs typeface="Times New Roman" pitchFamily="18" charset="0"/>
              </a:rPr>
              <a:t> </a:t>
            </a:r>
            <a:r>
              <a:rPr lang="en-US" sz="3200" b="1" i="1" dirty="0" err="1" smtClean="0">
                <a:latin typeface="Times New Roman" pitchFamily="18" charset="0"/>
                <a:cs typeface="Times New Roman" pitchFamily="18" charset="0"/>
              </a:rPr>
              <a:t>tay</a:t>
            </a:r>
            <a:r>
              <a:rPr lang="en-US" sz="3200" b="1" i="1" dirty="0" smtClean="0">
                <a:latin typeface="Times New Roman" pitchFamily="18" charset="0"/>
                <a:cs typeface="Times New Roman" pitchFamily="18" charset="0"/>
              </a:rPr>
              <a:t> </a:t>
            </a:r>
            <a:r>
              <a:rPr lang="en-US" sz="3200" b="1" i="1" dirty="0" err="1" smtClean="0">
                <a:latin typeface="Times New Roman" pitchFamily="18" charset="0"/>
                <a:cs typeface="Times New Roman" pitchFamily="18" charset="0"/>
              </a:rPr>
              <a:t>mẹ</a:t>
            </a:r>
            <a:r>
              <a:rPr lang="en-US" sz="3200" b="1" i="1" dirty="0" smtClean="0">
                <a:latin typeface="Times New Roman" pitchFamily="18" charset="0"/>
                <a:cs typeface="Times New Roman" pitchFamily="18" charset="0"/>
              </a:rPr>
              <a:t>”</a:t>
            </a:r>
            <a:endParaRPr lang="en-US" sz="3200" dirty="0" smtClean="0">
              <a:latin typeface="Times New Roman" pitchFamily="18" charset="0"/>
              <a:cs typeface="Times New Roman" pitchFamily="18" charset="0"/>
            </a:endParaRPr>
          </a:p>
          <a:p>
            <a:pPr>
              <a:lnSpc>
                <a:spcPct val="150000"/>
              </a:lnSpc>
            </a:pPr>
            <a:r>
              <a:rPr lang="en-US" sz="3200" dirty="0" err="1" smtClean="0">
                <a:latin typeface="Times New Roman" pitchFamily="18" charset="0"/>
                <a:cs typeface="Times New Roman" pitchFamily="18" charset="0"/>
              </a:rPr>
              <a:t>Câu</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hát</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Bàn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tay</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mẹ</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bế</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chúng</a:t>
            </a:r>
            <a:r>
              <a:rPr lang="en-US" sz="3200" dirty="0" smtClean="0">
                <a:latin typeface="Times New Roman" pitchFamily="18" charset="0"/>
                <a:cs typeface="Times New Roman" pitchFamily="18" charset="0"/>
              </a:rPr>
              <a:t> con. </a:t>
            </a:r>
            <a:r>
              <a:rPr lang="en-US" sz="3200" dirty="0" err="1" smtClean="0">
                <a:latin typeface="Times New Roman" pitchFamily="18" charset="0"/>
                <a:cs typeface="Times New Roman" pitchFamily="18" charset="0"/>
              </a:rPr>
              <a:t>Bàn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tay</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mẹ</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chăm</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chúng</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conX</a:t>
            </a:r>
            <a:r>
              <a:rPr lang="en-US" sz="3200" dirty="0" smtClean="0">
                <a:latin typeface="Times New Roman" pitchFamily="18" charset="0"/>
                <a:cs typeface="Times New Roman" pitchFamily="18" charset="0"/>
              </a:rPr>
              <a:t>            X  </a:t>
            </a:r>
            <a:r>
              <a:rPr lang="en-US" sz="3200" dirty="0" err="1" smtClean="0">
                <a:latin typeface="Times New Roman" pitchFamily="18" charset="0"/>
                <a:cs typeface="Times New Roman" pitchFamily="18" charset="0"/>
              </a:rPr>
              <a:t>X</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X</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X</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X</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X</a:t>
            </a:r>
            <a:r>
              <a:rPr lang="en-US" sz="3200" dirty="0" smtClean="0">
                <a:latin typeface="Times New Roman" pitchFamily="18" charset="0"/>
                <a:cs typeface="Times New Roman" pitchFamily="18" charset="0"/>
              </a:rPr>
              <a:t>                        Xxx</a:t>
            </a:r>
          </a:p>
          <a:p>
            <a:pPr>
              <a:lnSpc>
                <a:spcPct val="150000"/>
              </a:lnSpc>
            </a:pPr>
            <a:r>
              <a:rPr lang="en-US" sz="3200" dirty="0" smtClean="0">
                <a:latin typeface="Times New Roman" pitchFamily="18" charset="0"/>
                <a:cs typeface="Times New Roman" pitchFamily="18" charset="0"/>
              </a:rPr>
              <a:t>        * </a:t>
            </a:r>
            <a:r>
              <a:rPr lang="en-US" sz="3200" dirty="0" err="1" smtClean="0">
                <a:latin typeface="Times New Roman" pitchFamily="18" charset="0"/>
                <a:cs typeface="Times New Roman" pitchFamily="18" charset="0"/>
              </a:rPr>
              <a:t>Gõ</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đệm</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theo</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tiết</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tấu</a:t>
            </a:r>
            <a:r>
              <a:rPr lang="en-US" sz="3200" dirty="0" smtClean="0">
                <a:latin typeface="Times New Roman" pitchFamily="18" charset="0"/>
                <a:cs typeface="Times New Roman" pitchFamily="18" charset="0"/>
              </a:rPr>
              <a:t>:</a:t>
            </a:r>
            <a:br>
              <a:rPr lang="en-US" sz="3200" dirty="0" smtClean="0">
                <a:latin typeface="Times New Roman" pitchFamily="18" charset="0"/>
                <a:cs typeface="Times New Roman" pitchFamily="18" charset="0"/>
              </a:rPr>
            </a:b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Câu</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hát</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Cơm</a:t>
            </a:r>
            <a:r>
              <a:rPr lang="en-US" sz="3200" dirty="0" smtClean="0">
                <a:latin typeface="Times New Roman" pitchFamily="18" charset="0"/>
                <a:cs typeface="Times New Roman" pitchFamily="18" charset="0"/>
              </a:rPr>
              <a:t> con </a:t>
            </a:r>
            <a:r>
              <a:rPr lang="en-US" sz="3200" dirty="0" err="1" smtClean="0">
                <a:latin typeface="Times New Roman" pitchFamily="18" charset="0"/>
                <a:cs typeface="Times New Roman" pitchFamily="18" charset="0"/>
              </a:rPr>
              <a:t>ăn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tay</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mẹ</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nấu</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nước</a:t>
            </a:r>
            <a:r>
              <a:rPr lang="en-US" sz="3200" dirty="0" smtClean="0">
                <a:latin typeface="Times New Roman" pitchFamily="18" charset="0"/>
                <a:cs typeface="Times New Roman" pitchFamily="18" charset="0"/>
              </a:rPr>
              <a:t> con </a:t>
            </a:r>
            <a:r>
              <a:rPr lang="en-US" sz="3200" dirty="0" err="1" smtClean="0">
                <a:latin typeface="Times New Roman" pitchFamily="18" charset="0"/>
                <a:cs typeface="Times New Roman" pitchFamily="18" charset="0"/>
              </a:rPr>
              <a:t>uống</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tay</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mẹ</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đun</a:t>
            </a:r>
            <a:r>
              <a:rPr lang="en-US" sz="3200" dirty="0" smtClean="0">
                <a:latin typeface="Times New Roman" pitchFamily="18" charset="0"/>
                <a:cs typeface="Times New Roman" pitchFamily="18" charset="0"/>
              </a:rPr>
              <a:t/>
            </a:r>
            <a:br>
              <a:rPr lang="en-US" sz="3200" dirty="0" smtClean="0">
                <a:latin typeface="Times New Roman" pitchFamily="18" charset="0"/>
                <a:cs typeface="Times New Roman" pitchFamily="18" charset="0"/>
              </a:rPr>
            </a:br>
            <a:r>
              <a:rPr lang="en-US" sz="3200" dirty="0" smtClean="0">
                <a:latin typeface="Times New Roman" pitchFamily="18" charset="0"/>
                <a:cs typeface="Times New Roman" pitchFamily="18" charset="0"/>
              </a:rPr>
              <a:t>                     X    </a:t>
            </a:r>
            <a:r>
              <a:rPr lang="en-US" sz="3200" dirty="0" err="1" smtClean="0">
                <a:latin typeface="Times New Roman" pitchFamily="18" charset="0"/>
                <a:cs typeface="Times New Roman" pitchFamily="18" charset="0"/>
              </a:rPr>
              <a:t>X</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X</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X</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X</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X</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X</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X</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X</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X</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X</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X</a:t>
            </a:r>
            <a:r>
              <a:rPr lang="en-US" sz="3200" dirty="0" smtClean="0">
                <a:latin typeface="Times New Roman" pitchFamily="18" charset="0"/>
                <a:cs typeface="Times New Roman" pitchFamily="18" charset="0"/>
              </a:rPr>
              <a:t> </a:t>
            </a:r>
            <a:r>
              <a:rPr lang="en-US" sz="3200" dirty="0" smtClean="0"/>
              <a:t/>
            </a:r>
            <a:br>
              <a:rPr lang="en-US" sz="3200" dirty="0" smtClean="0"/>
            </a:br>
            <a:endParaRPr lang="en-US" sz="3200" dirty="0"/>
          </a:p>
        </p:txBody>
      </p:sp>
      <p:pic>
        <p:nvPicPr>
          <p:cNvPr id="4" name="Picture 26" descr="Bellcoll"/>
          <p:cNvPicPr>
            <a:picLocks noChangeAspect="1" noChangeArrowheads="1" noCrop="1"/>
          </p:cNvPicPr>
          <p:nvPr/>
        </p:nvPicPr>
        <p:blipFill>
          <a:blip r:embed="rId2"/>
          <a:srcRect/>
          <a:stretch>
            <a:fillRect/>
          </a:stretch>
        </p:blipFill>
        <p:spPr bwMode="auto">
          <a:xfrm rot="2526745">
            <a:off x="8360017" y="17418"/>
            <a:ext cx="901251" cy="785590"/>
          </a:xfrm>
          <a:prstGeom prst="rect">
            <a:avLst/>
          </a:prstGeom>
          <a:noFill/>
          <a:ln w="9525">
            <a:noFill/>
            <a:miter lim="800000"/>
            <a:headEnd/>
            <a:tailEnd/>
          </a:ln>
        </p:spPr>
      </p:pic>
      <p:pic>
        <p:nvPicPr>
          <p:cNvPr id="5" name="Picture 26" descr="Bellcoll"/>
          <p:cNvPicPr>
            <a:picLocks noChangeAspect="1" noChangeArrowheads="1" noCrop="1"/>
          </p:cNvPicPr>
          <p:nvPr/>
        </p:nvPicPr>
        <p:blipFill>
          <a:blip r:embed="rId2"/>
          <a:srcRect/>
          <a:stretch>
            <a:fillRect/>
          </a:stretch>
        </p:blipFill>
        <p:spPr bwMode="auto">
          <a:xfrm rot="14951683">
            <a:off x="-151985" y="6187765"/>
            <a:ext cx="901251" cy="785590"/>
          </a:xfrm>
          <a:prstGeom prst="rect">
            <a:avLst/>
          </a:prstGeom>
          <a:noFill/>
          <a:ln w="9525">
            <a:noFill/>
            <a:miter lim="800000"/>
            <a:headEnd/>
            <a:tailEnd/>
          </a:ln>
        </p:spPr>
      </p:pic>
      <p:pic>
        <p:nvPicPr>
          <p:cNvPr id="6" name="Picture 26" descr="Bellcoll"/>
          <p:cNvPicPr>
            <a:picLocks noChangeAspect="1" noChangeArrowheads="1" noCrop="1"/>
          </p:cNvPicPr>
          <p:nvPr/>
        </p:nvPicPr>
        <p:blipFill>
          <a:blip r:embed="rId2"/>
          <a:srcRect/>
          <a:stretch>
            <a:fillRect/>
          </a:stretch>
        </p:blipFill>
        <p:spPr bwMode="auto">
          <a:xfrm rot="19648707">
            <a:off x="-240491" y="-124130"/>
            <a:ext cx="901251" cy="785590"/>
          </a:xfrm>
          <a:prstGeom prst="rect">
            <a:avLst/>
          </a:prstGeom>
          <a:noFill/>
          <a:ln w="9525">
            <a:noFill/>
            <a:miter lim="800000"/>
            <a:headEnd/>
            <a:tailEnd/>
          </a:ln>
        </p:spPr>
      </p:pic>
      <p:pic>
        <p:nvPicPr>
          <p:cNvPr id="7" name="Picture 26" descr="Bellcoll"/>
          <p:cNvPicPr>
            <a:picLocks noChangeAspect="1" noChangeArrowheads="1" noCrop="1"/>
          </p:cNvPicPr>
          <p:nvPr/>
        </p:nvPicPr>
        <p:blipFill>
          <a:blip r:embed="rId2"/>
          <a:srcRect/>
          <a:stretch>
            <a:fillRect/>
          </a:stretch>
        </p:blipFill>
        <p:spPr bwMode="auto">
          <a:xfrm rot="7804023">
            <a:off x="8369637" y="6072301"/>
            <a:ext cx="901251" cy="78559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229600" cy="1143000"/>
          </a:xfrm>
        </p:spPr>
        <p:txBody>
          <a:bodyPr>
            <a:normAutofit/>
          </a:bodyPr>
          <a:lstStyle/>
          <a:p>
            <a:pPr algn="l"/>
            <a:r>
              <a:rPr lang="en-US" sz="3200" b="1" dirty="0" smtClean="0">
                <a:solidFill>
                  <a:srgbClr val="C00000"/>
                </a:solidFill>
                <a:latin typeface="Times New Roman" pitchFamily="18" charset="0"/>
                <a:cs typeface="Times New Roman" pitchFamily="18" charset="0"/>
              </a:rPr>
              <a:t>I. ĐẶT VẤN ĐỀ</a:t>
            </a:r>
            <a:endParaRPr lang="en-US" sz="3200" dirty="0">
              <a:solidFill>
                <a:srgbClr val="C00000"/>
              </a:solidFill>
            </a:endParaRPr>
          </a:p>
        </p:txBody>
      </p:sp>
      <p:sp>
        <p:nvSpPr>
          <p:cNvPr id="3" name="Content Placeholder 2"/>
          <p:cNvSpPr>
            <a:spLocks noGrp="1"/>
          </p:cNvSpPr>
          <p:nvPr>
            <p:ph idx="1"/>
          </p:nvPr>
        </p:nvSpPr>
        <p:spPr>
          <a:xfrm>
            <a:off x="-152400" y="228600"/>
            <a:ext cx="9144000" cy="5410200"/>
          </a:xfrm>
        </p:spPr>
        <p:txBody>
          <a:bodyPr>
            <a:noAutofit/>
          </a:bodyPr>
          <a:lstStyle/>
          <a:p>
            <a:pPr>
              <a:lnSpc>
                <a:spcPct val="150000"/>
              </a:lnSpc>
              <a:buNone/>
            </a:pP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Nhằm</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trang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bị</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cho</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học</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sinh</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tiểu</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học</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nói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chung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và</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học</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sinh</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lớp</a:t>
            </a:r>
            <a:r>
              <a:rPr lang="en-US" sz="4000" dirty="0" smtClean="0">
                <a:latin typeface="Times New Roman" pitchFamily="18" charset="0"/>
                <a:cs typeface="Times New Roman" pitchFamily="18" charset="0"/>
              </a:rPr>
              <a:t> 4 </a:t>
            </a:r>
            <a:r>
              <a:rPr lang="en-US" sz="4000" dirty="0" err="1" smtClean="0">
                <a:latin typeface="Times New Roman" pitchFamily="18" charset="0"/>
                <a:cs typeface="Times New Roman" pitchFamily="18" charset="0"/>
              </a:rPr>
              <a:t>nói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riêng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có</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nền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tảng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vững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chắc</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để</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phát</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triển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một</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cách</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toàn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diện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bên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cạnh</a:t>
            </a:r>
            <a:r>
              <a:rPr lang="en-US" sz="4000" dirty="0" smtClean="0">
                <a:latin typeface="Times New Roman" pitchFamily="18" charset="0"/>
                <a:cs typeface="Times New Roman" pitchFamily="18" charset="0"/>
              </a:rPr>
              <a:t> 2 </a:t>
            </a:r>
            <a:r>
              <a:rPr lang="en-US" sz="4000" dirty="0" err="1" smtClean="0">
                <a:latin typeface="Times New Roman" pitchFamily="18" charset="0"/>
                <a:cs typeface="Times New Roman" pitchFamily="18" charset="0"/>
              </a:rPr>
              <a:t>môn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Toán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và</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Tiếng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Việt</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có</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nhiệm</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vụ</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cung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cấp</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những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kiến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thức</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và</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rèn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luyện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các</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kĩ</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năng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cơ</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bản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như</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đọc</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viết</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nghe</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nói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tính</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toán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phát</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triển</a:t>
            </a:r>
            <a:r>
              <a:rPr lang="en-US" sz="4000" dirty="0" smtClean="0">
                <a:latin typeface="Times New Roman" pitchFamily="18" charset="0"/>
                <a:cs typeface="Times New Roman" pitchFamily="18" charset="0"/>
              </a:rPr>
              <a:t> </a:t>
            </a:r>
            <a:br>
              <a:rPr lang="en-US" sz="4000" dirty="0" smtClean="0">
                <a:latin typeface="Times New Roman" pitchFamily="18" charset="0"/>
                <a:cs typeface="Times New Roman" pitchFamily="18" charset="0"/>
              </a:rPr>
            </a:br>
            <a:endParaRPr lang="en-US" sz="4000" dirty="0"/>
          </a:p>
        </p:txBody>
      </p:sp>
      <p:pic>
        <p:nvPicPr>
          <p:cNvPr id="4" name="Picture 11" descr="CS000738"/>
          <p:cNvPicPr>
            <a:picLocks noChangeAspect="1" noChangeArrowheads="1"/>
          </p:cNvPicPr>
          <p:nvPr/>
        </p:nvPicPr>
        <p:blipFill>
          <a:blip r:embed="rId2"/>
          <a:srcRect/>
          <a:stretch>
            <a:fillRect/>
          </a:stretch>
        </p:blipFill>
        <p:spPr bwMode="auto">
          <a:xfrm rot="16200000" flipH="1">
            <a:off x="6407150" y="301625"/>
            <a:ext cx="3038475" cy="2435225"/>
          </a:xfrm>
          <a:prstGeom prst="rect">
            <a:avLst/>
          </a:prstGeom>
          <a:noFill/>
          <a:ln w="9525">
            <a:noFill/>
            <a:miter lim="800000"/>
            <a:headEnd/>
            <a:tailEnd/>
          </a:ln>
        </p:spPr>
      </p:pic>
      <p:pic>
        <p:nvPicPr>
          <p:cNvPr id="5" name="Picture 11" descr="CS000738"/>
          <p:cNvPicPr>
            <a:picLocks noChangeAspect="1" noChangeArrowheads="1"/>
          </p:cNvPicPr>
          <p:nvPr/>
        </p:nvPicPr>
        <p:blipFill>
          <a:blip r:embed="rId2"/>
          <a:srcRect/>
          <a:stretch>
            <a:fillRect/>
          </a:stretch>
        </p:blipFill>
        <p:spPr bwMode="auto">
          <a:xfrm flipH="1">
            <a:off x="6105525" y="4422775"/>
            <a:ext cx="3038475" cy="2435225"/>
          </a:xfrm>
          <a:prstGeom prst="rect">
            <a:avLst/>
          </a:prstGeom>
          <a:noFill/>
          <a:ln w="9525">
            <a:noFill/>
            <a:miter lim="800000"/>
            <a:headEnd/>
            <a:tailEnd/>
          </a:ln>
        </p:spPr>
      </p:pic>
      <p:pic>
        <p:nvPicPr>
          <p:cNvPr id="6" name="Picture 11" descr="CS000738"/>
          <p:cNvPicPr>
            <a:picLocks noChangeAspect="1" noChangeArrowheads="1"/>
          </p:cNvPicPr>
          <p:nvPr/>
        </p:nvPicPr>
        <p:blipFill>
          <a:blip r:embed="rId2"/>
          <a:srcRect/>
          <a:stretch>
            <a:fillRect/>
          </a:stretch>
        </p:blipFill>
        <p:spPr bwMode="auto">
          <a:xfrm rot="5400000" flipH="1">
            <a:off x="-301625" y="4121150"/>
            <a:ext cx="3038475" cy="2435225"/>
          </a:xfrm>
          <a:prstGeom prst="rect">
            <a:avLst/>
          </a:prstGeom>
          <a:noFill/>
          <a:ln w="9525">
            <a:noFill/>
            <a:miter lim="800000"/>
            <a:headEnd/>
            <a:tailEnd/>
          </a:ln>
        </p:spPr>
      </p:pic>
      <p:pic>
        <p:nvPicPr>
          <p:cNvPr id="7" name="Picture 11" descr="CS000738"/>
          <p:cNvPicPr>
            <a:picLocks noChangeAspect="1" noChangeArrowheads="1"/>
          </p:cNvPicPr>
          <p:nvPr/>
        </p:nvPicPr>
        <p:blipFill>
          <a:blip r:embed="rId2"/>
          <a:srcRect/>
          <a:stretch>
            <a:fillRect/>
          </a:stretch>
        </p:blipFill>
        <p:spPr bwMode="auto">
          <a:xfrm rot="10800000" flipH="1">
            <a:off x="0" y="0"/>
            <a:ext cx="3038475" cy="24352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915400" cy="6202362"/>
          </a:xfrm>
        </p:spPr>
        <p:txBody>
          <a:bodyPr>
            <a:noAutofit/>
          </a:bodyPr>
          <a:lstStyle/>
          <a:p>
            <a:pPr algn="l">
              <a:lnSpc>
                <a:spcPct val="150000"/>
              </a:lnSpc>
            </a:pP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 + </a:t>
            </a:r>
            <a:r>
              <a:rPr lang="en-US" sz="3600" dirty="0" err="1" smtClean="0">
                <a:latin typeface="Times New Roman" pitchFamily="18" charset="0"/>
                <a:cs typeface="Times New Roman" pitchFamily="18" charset="0"/>
              </a:rPr>
              <a:t>Học</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sinh</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tập</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luyện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để</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hát</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đúng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giai</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điệu</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và</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thuộc</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lời</a:t>
            </a:r>
            <a:r>
              <a:rPr lang="en-US" sz="3600" dirty="0" smtClean="0">
                <a:latin typeface="Times New Roman" pitchFamily="18" charset="0"/>
                <a:cs typeface="Times New Roman" pitchFamily="18" charset="0"/>
              </a:rPr>
              <a:t> ca, </a:t>
            </a:r>
            <a:r>
              <a:rPr lang="en-US" sz="3600" dirty="0" err="1" smtClean="0">
                <a:latin typeface="Times New Roman" pitchFamily="18" charset="0"/>
                <a:cs typeface="Times New Roman" pitchFamily="18" charset="0"/>
              </a:rPr>
              <a:t>thực</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hiện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đúng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cao</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độ</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trường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độ</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phát</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âm</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chính</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xác,rõ</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lời</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khi</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hát</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mẫu</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thể</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hiện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được</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sắc</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thái</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của</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bài</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hát</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và</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có</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sức</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biểu</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cảm</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khác</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nhau</a:t>
            </a:r>
            <a:r>
              <a:rPr lang="en-US" sz="3600" dirty="0" smtClean="0">
                <a:latin typeface="Times New Roman" pitchFamily="18" charset="0"/>
                <a:cs typeface="Times New Roman" pitchFamily="18" charset="0"/>
              </a:rPr>
              <a:t>.</a:t>
            </a:r>
            <a:br>
              <a:rPr lang="en-US"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 + (</a:t>
            </a:r>
            <a:r>
              <a:rPr lang="en-US" sz="3600" dirty="0" err="1" smtClean="0">
                <a:latin typeface="Times New Roman" pitchFamily="18" charset="0"/>
                <a:cs typeface="Times New Roman" pitchFamily="18" charset="0"/>
              </a:rPr>
              <a:t>Giáo</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viên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phân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chia</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câu</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hát</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phù</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hợp</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đánh</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dấu</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và</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hướng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dẫn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để</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học</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sinh</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biết</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lấy</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hơi</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ngắt</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nghỉ</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đúng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chỗ</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để</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học</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sinh</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hát</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đúng</a:t>
            </a:r>
            <a:r>
              <a:rPr lang="en-US" sz="3600" dirty="0" smtClean="0">
                <a:latin typeface="Times New Roman" pitchFamily="18" charset="0"/>
                <a:cs typeface="Times New Roman" pitchFamily="18" charset="0"/>
              </a:rPr>
              <a:t>.</a:t>
            </a:r>
            <a:br>
              <a:rPr lang="en-US"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 </a:t>
            </a:r>
            <a:br>
              <a:rPr lang="en-US" sz="3600" dirty="0" smtClean="0">
                <a:latin typeface="Times New Roman" pitchFamily="18" charset="0"/>
                <a:cs typeface="Times New Roman" pitchFamily="18" charset="0"/>
              </a:rPr>
            </a:br>
            <a:endParaRPr lang="en-US" sz="3600" dirty="0"/>
          </a:p>
        </p:txBody>
      </p:sp>
      <p:pic>
        <p:nvPicPr>
          <p:cNvPr id="4" name="Picture 10" descr="ivyag4.gif flower divider / blomster linie / glitter image by lyksus"/>
          <p:cNvPicPr>
            <a:picLocks noChangeAspect="1" noChangeArrowheads="1" noCrop="1"/>
          </p:cNvPicPr>
          <p:nvPr/>
        </p:nvPicPr>
        <p:blipFill>
          <a:blip r:embed="rId2"/>
          <a:srcRect/>
          <a:stretch>
            <a:fillRect/>
          </a:stretch>
        </p:blipFill>
        <p:spPr bwMode="auto">
          <a:xfrm rot="5400000">
            <a:off x="5608637" y="3306762"/>
            <a:ext cx="6858000" cy="244475"/>
          </a:xfrm>
          <a:prstGeom prst="rect">
            <a:avLst/>
          </a:prstGeom>
          <a:noFill/>
        </p:spPr>
      </p:pic>
      <p:pic>
        <p:nvPicPr>
          <p:cNvPr id="5" name="Picture 10" descr="ivyag4.gif flower divider / blomster linie / glitter image by lyksus"/>
          <p:cNvPicPr>
            <a:picLocks noChangeAspect="1" noChangeArrowheads="1" noCrop="1"/>
          </p:cNvPicPr>
          <p:nvPr/>
        </p:nvPicPr>
        <p:blipFill>
          <a:blip r:embed="rId2"/>
          <a:srcRect/>
          <a:stretch>
            <a:fillRect/>
          </a:stretch>
        </p:blipFill>
        <p:spPr bwMode="auto">
          <a:xfrm>
            <a:off x="0" y="6629400"/>
            <a:ext cx="9144000" cy="323850"/>
          </a:xfrm>
          <a:prstGeom prst="rect">
            <a:avLst/>
          </a:prstGeom>
          <a:noFill/>
        </p:spPr>
      </p:pic>
      <p:pic>
        <p:nvPicPr>
          <p:cNvPr id="6" name="Picture 10" descr="ivyag4.gif flower divider / blomster linie / glitter image by lyksus"/>
          <p:cNvPicPr>
            <a:picLocks noChangeAspect="1" noChangeArrowheads="1" noCrop="1"/>
          </p:cNvPicPr>
          <p:nvPr/>
        </p:nvPicPr>
        <p:blipFill>
          <a:blip r:embed="rId2"/>
          <a:srcRect/>
          <a:stretch>
            <a:fillRect/>
          </a:stretch>
        </p:blipFill>
        <p:spPr bwMode="auto">
          <a:xfrm>
            <a:off x="0" y="0"/>
            <a:ext cx="8839200" cy="228600"/>
          </a:xfrm>
          <a:prstGeom prst="rect">
            <a:avLst/>
          </a:prstGeom>
          <a:noFill/>
        </p:spPr>
      </p:pic>
      <p:pic>
        <p:nvPicPr>
          <p:cNvPr id="7" name="Picture 10" descr="ivyag4.gif flower divider / blomster linie / glitter image by lyksus"/>
          <p:cNvPicPr>
            <a:picLocks noChangeAspect="1" noChangeArrowheads="1" noCrop="1"/>
          </p:cNvPicPr>
          <p:nvPr/>
        </p:nvPicPr>
        <p:blipFill>
          <a:blip r:embed="rId2"/>
          <a:srcRect/>
          <a:stretch>
            <a:fillRect/>
          </a:stretch>
        </p:blipFill>
        <p:spPr bwMode="auto">
          <a:xfrm rot="5400000">
            <a:off x="-3314700" y="3314700"/>
            <a:ext cx="6858000" cy="2286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 y="76200"/>
            <a:ext cx="9144000" cy="7383560"/>
          </a:xfrm>
          <a:prstGeom prst="rect">
            <a:avLst/>
          </a:prstGeom>
        </p:spPr>
        <p:txBody>
          <a:bodyPr wrap="square">
            <a:spAutoFit/>
          </a:bodyPr>
          <a:lstStyle/>
          <a:p>
            <a:pPr>
              <a:lnSpc>
                <a:spcPct val="150000"/>
              </a:lnSpc>
            </a:pPr>
            <a:r>
              <a:rPr lang="en-US" sz="4000" dirty="0" err="1" smtClean="0">
                <a:latin typeface="Times New Roman" pitchFamily="18" charset="0"/>
                <a:cs typeface="Times New Roman" pitchFamily="18" charset="0"/>
              </a:rPr>
              <a:t>Vd</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Bài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hát</a:t>
            </a:r>
            <a:r>
              <a:rPr lang="en-US" sz="4000" dirty="0" smtClean="0">
                <a:latin typeface="Times New Roman" pitchFamily="18" charset="0"/>
                <a:cs typeface="Times New Roman" pitchFamily="18" charset="0"/>
              </a:rPr>
              <a:t> : </a:t>
            </a:r>
            <a:r>
              <a:rPr lang="en-US" sz="4000" b="1" i="1" dirty="0" smtClean="0">
                <a:latin typeface="Times New Roman" pitchFamily="18" charset="0"/>
                <a:cs typeface="Times New Roman" pitchFamily="18" charset="0"/>
              </a:rPr>
              <a:t>“</a:t>
            </a:r>
            <a:r>
              <a:rPr lang="en-US" sz="4000" b="1" i="1" dirty="0" err="1" smtClean="0">
                <a:latin typeface="Times New Roman" pitchFamily="18" charset="0"/>
                <a:cs typeface="Times New Roman" pitchFamily="18" charset="0"/>
              </a:rPr>
              <a:t>Bàn</a:t>
            </a:r>
            <a:r>
              <a:rPr lang="en-US" sz="4000" b="1" i="1" dirty="0" smtClean="0">
                <a:latin typeface="Times New Roman" pitchFamily="18" charset="0"/>
                <a:cs typeface="Times New Roman" pitchFamily="18" charset="0"/>
              </a:rPr>
              <a:t> </a:t>
            </a:r>
            <a:r>
              <a:rPr lang="en-US" sz="4000" b="1" i="1" dirty="0" err="1" smtClean="0">
                <a:latin typeface="Times New Roman" pitchFamily="18" charset="0"/>
                <a:cs typeface="Times New Roman" pitchFamily="18" charset="0"/>
              </a:rPr>
              <a:t>tay</a:t>
            </a:r>
            <a:r>
              <a:rPr lang="en-US" sz="4000" b="1" i="1" dirty="0" smtClean="0">
                <a:latin typeface="Times New Roman" pitchFamily="18" charset="0"/>
                <a:cs typeface="Times New Roman" pitchFamily="18" charset="0"/>
              </a:rPr>
              <a:t> </a:t>
            </a:r>
            <a:r>
              <a:rPr lang="en-US" sz="4000" b="1" i="1" dirty="0" err="1" smtClean="0">
                <a:latin typeface="Times New Roman" pitchFamily="18" charset="0"/>
                <a:cs typeface="Times New Roman" pitchFamily="18" charset="0"/>
              </a:rPr>
              <a:t>mẹ</a:t>
            </a:r>
            <a:r>
              <a:rPr lang="en-US" sz="4000" b="1" i="1"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chia</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làm</a:t>
            </a:r>
            <a:r>
              <a:rPr lang="en-US" sz="4000" dirty="0" smtClean="0">
                <a:latin typeface="Times New Roman" pitchFamily="18" charset="0"/>
                <a:cs typeface="Times New Roman" pitchFamily="18" charset="0"/>
              </a:rPr>
              <a:t> 5 </a:t>
            </a:r>
            <a:r>
              <a:rPr lang="en-US" sz="4000" dirty="0" err="1" smtClean="0">
                <a:latin typeface="Times New Roman" pitchFamily="18" charset="0"/>
                <a:cs typeface="Times New Roman" pitchFamily="18" charset="0"/>
              </a:rPr>
              <a:t>câu</a:t>
            </a:r>
            <a:r>
              <a:rPr lang="en-US" sz="4000" dirty="0" smtClean="0">
                <a:latin typeface="Times New Roman" pitchFamily="18" charset="0"/>
                <a:cs typeface="Times New Roman" pitchFamily="18" charset="0"/>
              </a:rPr>
              <a:t/>
            </a:r>
            <a:br>
              <a:rPr lang="en-US" sz="4000" dirty="0" smtClean="0">
                <a:latin typeface="Times New Roman" pitchFamily="18" charset="0"/>
                <a:cs typeface="Times New Roman" pitchFamily="18" charset="0"/>
              </a:rPr>
            </a:br>
            <a:r>
              <a:rPr lang="en-US" sz="4000" dirty="0" err="1" smtClean="0">
                <a:latin typeface="Times New Roman" pitchFamily="18" charset="0"/>
                <a:cs typeface="Times New Roman" pitchFamily="18" charset="0"/>
              </a:rPr>
              <a:t>Câu</a:t>
            </a:r>
            <a:r>
              <a:rPr lang="en-US" sz="4000" dirty="0" smtClean="0">
                <a:latin typeface="Times New Roman" pitchFamily="18" charset="0"/>
                <a:cs typeface="Times New Roman" pitchFamily="18" charset="0"/>
              </a:rPr>
              <a:t> 1: </a:t>
            </a:r>
            <a:r>
              <a:rPr lang="en-US" sz="4000" dirty="0" err="1" smtClean="0">
                <a:latin typeface="Times New Roman" pitchFamily="18" charset="0"/>
                <a:cs typeface="Times New Roman" pitchFamily="18" charset="0"/>
              </a:rPr>
              <a:t>Bàn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tay</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mẹ</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bế</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chúng</a:t>
            </a:r>
            <a:r>
              <a:rPr lang="en-US" sz="4000" dirty="0" smtClean="0">
                <a:latin typeface="Times New Roman" pitchFamily="18" charset="0"/>
                <a:cs typeface="Times New Roman" pitchFamily="18" charset="0"/>
              </a:rPr>
              <a:t> con. </a:t>
            </a:r>
            <a:r>
              <a:rPr lang="en-US" sz="4000" dirty="0" err="1" smtClean="0">
                <a:latin typeface="Times New Roman" pitchFamily="18" charset="0"/>
                <a:cs typeface="Times New Roman" pitchFamily="18" charset="0"/>
              </a:rPr>
              <a:t>Bàn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tay</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mẹ</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chăm</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chúng</a:t>
            </a:r>
            <a:r>
              <a:rPr lang="en-US" sz="4000" dirty="0" smtClean="0">
                <a:latin typeface="Times New Roman" pitchFamily="18" charset="0"/>
                <a:cs typeface="Times New Roman" pitchFamily="18" charset="0"/>
              </a:rPr>
              <a:t> con.</a:t>
            </a:r>
            <a:br>
              <a:rPr lang="en-US" sz="4000" dirty="0" smtClean="0">
                <a:latin typeface="Times New Roman" pitchFamily="18" charset="0"/>
                <a:cs typeface="Times New Roman" pitchFamily="18" charset="0"/>
              </a:rPr>
            </a:br>
            <a:r>
              <a:rPr lang="en-US" sz="4000" dirty="0" err="1" smtClean="0">
                <a:latin typeface="Times New Roman" pitchFamily="18" charset="0"/>
                <a:cs typeface="Times New Roman" pitchFamily="18" charset="0"/>
              </a:rPr>
              <a:t>Câu</a:t>
            </a:r>
            <a:r>
              <a:rPr lang="en-US" sz="4000" dirty="0" smtClean="0">
                <a:latin typeface="Times New Roman" pitchFamily="18" charset="0"/>
                <a:cs typeface="Times New Roman" pitchFamily="18" charset="0"/>
              </a:rPr>
              <a:t> 2: </a:t>
            </a:r>
            <a:r>
              <a:rPr lang="en-US" sz="4000" dirty="0" err="1" smtClean="0">
                <a:latin typeface="Times New Roman" pitchFamily="18" charset="0"/>
                <a:cs typeface="Times New Roman" pitchFamily="18" charset="0"/>
              </a:rPr>
              <a:t>Cơm</a:t>
            </a:r>
            <a:r>
              <a:rPr lang="en-US" sz="4000" dirty="0" smtClean="0">
                <a:latin typeface="Times New Roman" pitchFamily="18" charset="0"/>
                <a:cs typeface="Times New Roman" pitchFamily="18" charset="0"/>
              </a:rPr>
              <a:t> con </a:t>
            </a:r>
            <a:r>
              <a:rPr lang="en-US" sz="4000" dirty="0" err="1" smtClean="0">
                <a:latin typeface="Times New Roman" pitchFamily="18" charset="0"/>
                <a:cs typeface="Times New Roman" pitchFamily="18" charset="0"/>
              </a:rPr>
              <a:t>ăn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tay</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mẹ</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nấu</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nước</a:t>
            </a:r>
            <a:r>
              <a:rPr lang="en-US" sz="4000" dirty="0" smtClean="0">
                <a:latin typeface="Times New Roman" pitchFamily="18" charset="0"/>
                <a:cs typeface="Times New Roman" pitchFamily="18" charset="0"/>
              </a:rPr>
              <a:t> con </a:t>
            </a:r>
            <a:r>
              <a:rPr lang="en-US" sz="4000" dirty="0" err="1" smtClean="0">
                <a:latin typeface="Times New Roman" pitchFamily="18" charset="0"/>
                <a:cs typeface="Times New Roman" pitchFamily="18" charset="0"/>
              </a:rPr>
              <a:t>uống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tay</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mẹ</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đun</a:t>
            </a:r>
            <a:r>
              <a:rPr lang="en-US" sz="4000" dirty="0" smtClean="0">
                <a:latin typeface="Times New Roman" pitchFamily="18" charset="0"/>
                <a:cs typeface="Times New Roman" pitchFamily="18" charset="0"/>
              </a:rPr>
              <a:t>.</a:t>
            </a:r>
            <a:br>
              <a:rPr lang="en-US" sz="4000" dirty="0" smtClean="0">
                <a:latin typeface="Times New Roman" pitchFamily="18" charset="0"/>
                <a:cs typeface="Times New Roman" pitchFamily="18" charset="0"/>
              </a:rPr>
            </a:br>
            <a:r>
              <a:rPr lang="en-US" sz="4000" dirty="0" err="1" smtClean="0">
                <a:latin typeface="Times New Roman" pitchFamily="18" charset="0"/>
                <a:cs typeface="Times New Roman" pitchFamily="18" charset="0"/>
              </a:rPr>
              <a:t>Câu</a:t>
            </a:r>
            <a:r>
              <a:rPr lang="en-US" sz="4000" dirty="0" smtClean="0">
                <a:latin typeface="Times New Roman" pitchFamily="18" charset="0"/>
                <a:cs typeface="Times New Roman" pitchFamily="18" charset="0"/>
              </a:rPr>
              <a:t> 3: </a:t>
            </a:r>
            <a:r>
              <a:rPr lang="en-US" sz="4000" dirty="0" err="1" smtClean="0">
                <a:latin typeface="Times New Roman" pitchFamily="18" charset="0"/>
                <a:cs typeface="Times New Roman" pitchFamily="18" charset="0"/>
              </a:rPr>
              <a:t>Trời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nóng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bức</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gió</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từ</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tay</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mẹ</a:t>
            </a:r>
            <a:r>
              <a:rPr lang="en-US" sz="4000" dirty="0" smtClean="0">
                <a:latin typeface="Times New Roman" pitchFamily="18" charset="0"/>
                <a:cs typeface="Times New Roman" pitchFamily="18" charset="0"/>
              </a:rPr>
              <a:t>, con </a:t>
            </a:r>
            <a:r>
              <a:rPr lang="en-US" sz="4000" dirty="0" err="1" smtClean="0">
                <a:latin typeface="Times New Roman" pitchFamily="18" charset="0"/>
                <a:cs typeface="Times New Roman" pitchFamily="18" charset="0"/>
              </a:rPr>
              <a:t>ngủ</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ngon</a:t>
            </a:r>
            <a:r>
              <a:rPr lang="en-US" sz="4000" dirty="0" smtClean="0">
                <a:latin typeface="Times New Roman" pitchFamily="18" charset="0"/>
                <a:cs typeface="Times New Roman" pitchFamily="18" charset="0"/>
              </a:rPr>
              <a:t>.</a:t>
            </a:r>
            <a:br>
              <a:rPr lang="en-US" sz="4000" dirty="0" smtClean="0">
                <a:latin typeface="Times New Roman" pitchFamily="18" charset="0"/>
                <a:cs typeface="Times New Roman" pitchFamily="18" charset="0"/>
              </a:rPr>
            </a:br>
            <a:endParaRPr lang="en-US" sz="4000" dirty="0"/>
          </a:p>
        </p:txBody>
      </p:sp>
      <p:pic>
        <p:nvPicPr>
          <p:cNvPr id="5" name="Picture 10" descr="ivyag4.gif flower divider / blomster linie / glitter image by lyksus"/>
          <p:cNvPicPr>
            <a:picLocks noChangeAspect="1" noChangeArrowheads="1" noCrop="1"/>
          </p:cNvPicPr>
          <p:nvPr/>
        </p:nvPicPr>
        <p:blipFill>
          <a:blip r:embed="rId2"/>
          <a:srcRect/>
          <a:stretch>
            <a:fillRect/>
          </a:stretch>
        </p:blipFill>
        <p:spPr bwMode="auto">
          <a:xfrm rot="5400000">
            <a:off x="5588000" y="3286125"/>
            <a:ext cx="6858000" cy="285750"/>
          </a:xfrm>
          <a:prstGeom prst="rect">
            <a:avLst/>
          </a:prstGeom>
          <a:noFill/>
        </p:spPr>
      </p:pic>
      <p:pic>
        <p:nvPicPr>
          <p:cNvPr id="6" name="Picture 10" descr="ivyag4.gif flower divider / blomster linie / glitter image by lyksus"/>
          <p:cNvPicPr>
            <a:picLocks noChangeAspect="1" noChangeArrowheads="1" noCrop="1"/>
          </p:cNvPicPr>
          <p:nvPr/>
        </p:nvPicPr>
        <p:blipFill>
          <a:blip r:embed="rId2"/>
          <a:srcRect/>
          <a:stretch>
            <a:fillRect/>
          </a:stretch>
        </p:blipFill>
        <p:spPr bwMode="auto">
          <a:xfrm>
            <a:off x="0" y="6619875"/>
            <a:ext cx="9144000" cy="381000"/>
          </a:xfrm>
          <a:prstGeom prst="rect">
            <a:avLst/>
          </a:prstGeom>
          <a:noFill/>
        </p:spPr>
      </p:pic>
      <p:pic>
        <p:nvPicPr>
          <p:cNvPr id="7" name="Picture 10" descr="ivyag4.gif flower divider / blomster linie / glitter image by lyksus"/>
          <p:cNvPicPr>
            <a:picLocks noChangeAspect="1" noChangeArrowheads="1" noCrop="1"/>
          </p:cNvPicPr>
          <p:nvPr/>
        </p:nvPicPr>
        <p:blipFill>
          <a:blip r:embed="rId2"/>
          <a:srcRect/>
          <a:stretch>
            <a:fillRect/>
          </a:stretch>
        </p:blipFill>
        <p:spPr bwMode="auto">
          <a:xfrm>
            <a:off x="0" y="-1"/>
            <a:ext cx="8915400" cy="228601"/>
          </a:xfrm>
          <a:prstGeom prst="rect">
            <a:avLst/>
          </a:prstGeom>
          <a:noFill/>
        </p:spPr>
      </p:pic>
      <p:pic>
        <p:nvPicPr>
          <p:cNvPr id="8" name="Picture 10" descr="ivyag4.gif flower divider / blomster linie / glitter image by lyksus"/>
          <p:cNvPicPr>
            <a:picLocks noChangeAspect="1" noChangeArrowheads="1" noCrop="1"/>
          </p:cNvPicPr>
          <p:nvPr/>
        </p:nvPicPr>
        <p:blipFill>
          <a:blip r:embed="rId2"/>
          <a:srcRect/>
          <a:stretch>
            <a:fillRect/>
          </a:stretch>
        </p:blipFill>
        <p:spPr bwMode="auto">
          <a:xfrm rot="5400000">
            <a:off x="-3314700" y="3467100"/>
            <a:ext cx="6858000" cy="228600"/>
          </a:xfrm>
          <a:prstGeom prst="rect">
            <a:avLst/>
          </a:prstGeom>
          <a:noFill/>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22238"/>
            <a:ext cx="9144000" cy="6202362"/>
          </a:xfrm>
        </p:spPr>
        <p:txBody>
          <a:bodyPr>
            <a:noAutofit/>
          </a:bodyPr>
          <a:lstStyle/>
          <a:p>
            <a:pPr algn="l">
              <a:lnSpc>
                <a:spcPct val="150000"/>
              </a:lnSpc>
            </a:pPr>
            <a:r>
              <a:rPr lang="en-US" sz="3200" dirty="0" smtClean="0">
                <a:latin typeface="Times New Roman" pitchFamily="18" charset="0"/>
                <a:cs typeface="Times New Roman" pitchFamily="18" charset="0"/>
              </a:rPr>
              <a:t/>
            </a:r>
            <a:br>
              <a:rPr lang="en-US" sz="3200" dirty="0" smtClean="0">
                <a:latin typeface="Times New Roman" pitchFamily="18" charset="0"/>
                <a:cs typeface="Times New Roman" pitchFamily="18" charset="0"/>
              </a:rPr>
            </a:b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Câu</a:t>
            </a:r>
            <a:r>
              <a:rPr lang="en-US" sz="3200" dirty="0" smtClean="0">
                <a:latin typeface="Times New Roman" pitchFamily="18" charset="0"/>
                <a:cs typeface="Times New Roman" pitchFamily="18" charset="0"/>
              </a:rPr>
              <a:t> 4: </a:t>
            </a:r>
            <a:r>
              <a:rPr lang="en-US" sz="3200" dirty="0" err="1" smtClean="0">
                <a:latin typeface="Times New Roman" pitchFamily="18" charset="0"/>
                <a:cs typeface="Times New Roman" pitchFamily="18" charset="0"/>
              </a:rPr>
              <a:t>Trời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giá</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rét</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cũng</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vòng</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tay</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mẹ</a:t>
            </a:r>
            <a:r>
              <a:rPr lang="en-US" sz="3200" dirty="0" smtClean="0">
                <a:latin typeface="Times New Roman" pitchFamily="18" charset="0"/>
                <a:cs typeface="Times New Roman" pitchFamily="18" charset="0"/>
              </a:rPr>
              <a:t>, ủ </a:t>
            </a:r>
            <a:r>
              <a:rPr lang="en-US" sz="3200" dirty="0" err="1" smtClean="0">
                <a:latin typeface="Times New Roman" pitchFamily="18" charset="0"/>
                <a:cs typeface="Times New Roman" pitchFamily="18" charset="0"/>
              </a:rPr>
              <a:t>ấm</a:t>
            </a:r>
            <a:r>
              <a:rPr lang="en-US" sz="3200" dirty="0" smtClean="0">
                <a:latin typeface="Times New Roman" pitchFamily="18" charset="0"/>
                <a:cs typeface="Times New Roman" pitchFamily="18" charset="0"/>
              </a:rPr>
              <a:t> con. </a:t>
            </a:r>
            <a:br>
              <a:rPr lang="en-US" sz="3200" dirty="0" smtClean="0">
                <a:latin typeface="Times New Roman" pitchFamily="18" charset="0"/>
                <a:cs typeface="Times New Roman" pitchFamily="18" charset="0"/>
              </a:rPr>
            </a:b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Câu</a:t>
            </a:r>
            <a:r>
              <a:rPr lang="en-US" sz="3200" dirty="0" smtClean="0">
                <a:latin typeface="Times New Roman" pitchFamily="18" charset="0"/>
                <a:cs typeface="Times New Roman" pitchFamily="18" charset="0"/>
              </a:rPr>
              <a:t> 5: </a:t>
            </a:r>
            <a:r>
              <a:rPr lang="en-US" sz="3200" dirty="0" err="1" smtClean="0">
                <a:latin typeface="Times New Roman" pitchFamily="18" charset="0"/>
                <a:cs typeface="Times New Roman" pitchFamily="18" charset="0"/>
              </a:rPr>
              <a:t>Bàn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tay</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mẹ</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vì</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chúng</a:t>
            </a:r>
            <a:r>
              <a:rPr lang="en-US" sz="3200" dirty="0" smtClean="0">
                <a:latin typeface="Times New Roman" pitchFamily="18" charset="0"/>
                <a:cs typeface="Times New Roman" pitchFamily="18" charset="0"/>
              </a:rPr>
              <a:t> con, </a:t>
            </a:r>
            <a:r>
              <a:rPr lang="en-US" sz="3200" dirty="0" err="1" smtClean="0">
                <a:latin typeface="Times New Roman" pitchFamily="18" charset="0"/>
                <a:cs typeface="Times New Roman" pitchFamily="18" charset="0"/>
              </a:rPr>
              <a:t>từ</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tay</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mẹ</a:t>
            </a:r>
            <a:r>
              <a:rPr lang="en-US" sz="3200" dirty="0" smtClean="0">
                <a:latin typeface="Times New Roman" pitchFamily="18" charset="0"/>
                <a:cs typeface="Times New Roman" pitchFamily="18" charset="0"/>
              </a:rPr>
              <a:t> con </a:t>
            </a:r>
            <a:r>
              <a:rPr lang="en-US" sz="3200" dirty="0" err="1" smtClean="0">
                <a:latin typeface="Times New Roman" pitchFamily="18" charset="0"/>
                <a:cs typeface="Times New Roman" pitchFamily="18" charset="0"/>
              </a:rPr>
              <a:t>lớn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khôn</a:t>
            </a:r>
            <a:r>
              <a:rPr lang="en-US" sz="3200" dirty="0" smtClean="0">
                <a:latin typeface="Times New Roman" pitchFamily="18" charset="0"/>
                <a:cs typeface="Times New Roman" pitchFamily="18" charset="0"/>
              </a:rPr>
              <a:t>.</a:t>
            </a:r>
            <a:br>
              <a:rPr lang="en-US" sz="3200" dirty="0" smtClean="0">
                <a:latin typeface="Times New Roman" pitchFamily="18" charset="0"/>
                <a:cs typeface="Times New Roman" pitchFamily="18" charset="0"/>
              </a:rPr>
            </a:b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Khi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hướng</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dẫn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học</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sinh</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giáo</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viên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cần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lưu</a:t>
            </a:r>
            <a:r>
              <a:rPr lang="en-US" sz="3200" dirty="0" smtClean="0">
                <a:latin typeface="Times New Roman" pitchFamily="18" charset="0"/>
                <a:cs typeface="Times New Roman" pitchFamily="18" charset="0"/>
              </a:rPr>
              <a:t> ý:</a:t>
            </a:r>
            <a:r>
              <a:rPr lang="en-US" sz="3200" dirty="0" smtClean="0"/>
              <a:t/>
            </a:r>
            <a:br>
              <a:rPr lang="en-US" sz="3200" dirty="0" smtClean="0"/>
            </a:br>
            <a:r>
              <a:rPr lang="en-US" sz="3200" dirty="0" smtClean="0"/>
              <a:t> </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Có</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thể</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sử</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dụng</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nhạc</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cụ</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hoặc</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đĩa</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tiếng</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cho</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học</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sinh</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nghe</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giai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điệu</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đếm</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hiệu</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lệnh</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chính</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xác</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phù</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hợp</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với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từng</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bài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hát</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và</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đảm</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bảo</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thống</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nhất</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trong</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quá</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trình</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dạy</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học</a:t>
            </a:r>
            <a:r>
              <a:rPr lang="en-US" sz="3200" dirty="0" smtClean="0">
                <a:latin typeface="Times New Roman" pitchFamily="18" charset="0"/>
                <a:cs typeface="Times New Roman" pitchFamily="18" charset="0"/>
              </a:rPr>
              <a:t>.</a:t>
            </a:r>
            <a:br>
              <a:rPr lang="en-US" sz="3200" dirty="0" smtClean="0">
                <a:latin typeface="Times New Roman" pitchFamily="18" charset="0"/>
                <a:cs typeface="Times New Roman" pitchFamily="18" charset="0"/>
              </a:rPr>
            </a:br>
            <a:endParaRPr lang="en-US" sz="3200" dirty="0"/>
          </a:p>
        </p:txBody>
      </p:sp>
      <p:pic>
        <p:nvPicPr>
          <p:cNvPr id="3" name="Picture 10" descr="ivyag4.gif flower divider / blomster linie / glitter image by lyksus"/>
          <p:cNvPicPr>
            <a:picLocks noChangeAspect="1" noChangeArrowheads="1" noCrop="1"/>
          </p:cNvPicPr>
          <p:nvPr/>
        </p:nvPicPr>
        <p:blipFill>
          <a:blip r:embed="rId3"/>
          <a:srcRect/>
          <a:stretch>
            <a:fillRect/>
          </a:stretch>
        </p:blipFill>
        <p:spPr bwMode="auto">
          <a:xfrm>
            <a:off x="0" y="6477000"/>
            <a:ext cx="9144000" cy="304800"/>
          </a:xfrm>
          <a:prstGeom prst="rect">
            <a:avLst/>
          </a:prstGeom>
          <a:noFill/>
        </p:spPr>
      </p:pic>
      <p:pic>
        <p:nvPicPr>
          <p:cNvPr id="4" name="Picture 10" descr="ivyag4.gif flower divider / blomster linie / glitter image by lyksus"/>
          <p:cNvPicPr>
            <a:picLocks noChangeAspect="1" noChangeArrowheads="1" noCrop="1"/>
          </p:cNvPicPr>
          <p:nvPr/>
        </p:nvPicPr>
        <p:blipFill>
          <a:blip r:embed="rId3"/>
          <a:srcRect/>
          <a:stretch>
            <a:fillRect/>
          </a:stretch>
        </p:blipFill>
        <p:spPr bwMode="auto">
          <a:xfrm>
            <a:off x="0" y="0"/>
            <a:ext cx="9144000" cy="3048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152400"/>
            <a:ext cx="9144000" cy="6460230"/>
          </a:xfrm>
          <a:prstGeom prst="rect">
            <a:avLst/>
          </a:prstGeom>
        </p:spPr>
        <p:txBody>
          <a:bodyPr wrap="square">
            <a:spAutoFit/>
          </a:bodyPr>
          <a:lstStyle/>
          <a:p>
            <a:pPr>
              <a:lnSpc>
                <a:spcPct val="150000"/>
              </a:lnSpc>
            </a:pP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Cần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chọn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và</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giữ</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ổn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định</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giọng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chuẩn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của</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mỗi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bài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hát</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để</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hướng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dẫn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học</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sinh</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hát</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đúng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cao</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độ</a:t>
            </a:r>
            <a:r>
              <a:rPr lang="en-US" sz="4000" dirty="0" smtClean="0">
                <a:latin typeface="Times New Roman" pitchFamily="18" charset="0"/>
                <a:cs typeface="Times New Roman" pitchFamily="18" charset="0"/>
              </a:rPr>
              <a:t>.</a:t>
            </a:r>
            <a:br>
              <a:rPr lang="en-US" sz="4000" dirty="0" smtClean="0">
                <a:latin typeface="Times New Roman" pitchFamily="18" charset="0"/>
                <a:cs typeface="Times New Roman" pitchFamily="18" charset="0"/>
              </a:rPr>
            </a:br>
            <a:r>
              <a:rPr lang="en-US" sz="4000" dirty="0" smtClean="0">
                <a:latin typeface="Times New Roman" pitchFamily="18" charset="0"/>
                <a:cs typeface="Times New Roman" pitchFamily="18" charset="0"/>
              </a:rPr>
              <a:t> + </a:t>
            </a:r>
            <a:r>
              <a:rPr lang="en-US" sz="4000" dirty="0" err="1" smtClean="0">
                <a:latin typeface="Times New Roman" pitchFamily="18" charset="0"/>
                <a:cs typeface="Times New Roman" pitchFamily="18" charset="0"/>
              </a:rPr>
              <a:t>Thực</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hiện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phần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nhạc</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dạo</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rõ</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ràng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và</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có</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điểm</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nhấn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để</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học</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sinh</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dễ</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bắt</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vào</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bài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hát</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khi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luyện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tập</a:t>
            </a:r>
            <a:r>
              <a:rPr lang="en-US" sz="4000" dirty="0" smtClean="0">
                <a:latin typeface="Times New Roman" pitchFamily="18" charset="0"/>
                <a:cs typeface="Times New Roman" pitchFamily="18" charset="0"/>
              </a:rPr>
              <a:t>. </a:t>
            </a:r>
            <a:r>
              <a:rPr lang="en-US" sz="4000" dirty="0" smtClean="0"/>
              <a:t/>
            </a:r>
            <a:br>
              <a:rPr lang="en-US" sz="4000" dirty="0" smtClean="0"/>
            </a:br>
            <a:endParaRPr lang="en-US" sz="4000" dirty="0"/>
          </a:p>
        </p:txBody>
      </p:sp>
      <p:pic>
        <p:nvPicPr>
          <p:cNvPr id="4" name="Picture 7" descr="Frames PPT 007"/>
          <p:cNvPicPr>
            <a:picLocks noChangeAspect="1" noChangeArrowheads="1"/>
          </p:cNvPicPr>
          <p:nvPr/>
        </p:nvPicPr>
        <p:blipFill>
          <a:blip r:embed="rId2"/>
          <a:srcRect/>
          <a:stretch>
            <a:fillRect/>
          </a:stretch>
        </p:blipFill>
        <p:spPr bwMode="auto">
          <a:xfrm>
            <a:off x="-228600" y="-164592"/>
            <a:ext cx="9753600" cy="7022592"/>
          </a:xfrm>
          <a:prstGeom prst="rect">
            <a:avLst/>
          </a:prstGeom>
          <a:noFill/>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14" descr="Frames PPT 008"/>
          <p:cNvPicPr>
            <a:picLocks noChangeAspect="1" noChangeArrowheads="1"/>
          </p:cNvPicPr>
          <p:nvPr/>
        </p:nvPicPr>
        <p:blipFill>
          <a:blip r:embed="rId2"/>
          <a:srcRect/>
          <a:stretch>
            <a:fillRect/>
          </a:stretch>
        </p:blipFill>
        <p:spPr bwMode="auto">
          <a:xfrm>
            <a:off x="-457200" y="-164805"/>
            <a:ext cx="9906000" cy="7022805"/>
          </a:xfrm>
          <a:prstGeom prst="rect">
            <a:avLst/>
          </a:prstGeom>
          <a:noFill/>
          <a:ln w="9525">
            <a:noFill/>
            <a:miter lim="800000"/>
            <a:headEnd/>
            <a:tailEnd/>
          </a:ln>
        </p:spPr>
      </p:pic>
      <p:sp>
        <p:nvSpPr>
          <p:cNvPr id="2" name="Title 1"/>
          <p:cNvSpPr>
            <a:spLocks noGrp="1"/>
          </p:cNvSpPr>
          <p:nvPr>
            <p:ph type="title"/>
          </p:nvPr>
        </p:nvSpPr>
        <p:spPr>
          <a:xfrm>
            <a:off x="76200" y="0"/>
            <a:ext cx="8915400" cy="6400800"/>
          </a:xfrm>
        </p:spPr>
        <p:txBody>
          <a:bodyPr>
            <a:noAutofit/>
          </a:bodyPr>
          <a:lstStyle/>
          <a:p>
            <a:pPr algn="l">
              <a:lnSpc>
                <a:spcPct val="150000"/>
              </a:lnSpc>
            </a:pPr>
            <a:r>
              <a:rPr lang="en-US" sz="3600" dirty="0" smtClean="0">
                <a:latin typeface="Times New Roman" pitchFamily="18" charset="0"/>
                <a:cs typeface="Times New Roman" pitchFamily="18" charset="0"/>
              </a:rPr>
              <a:t> </a:t>
            </a:r>
            <a:br>
              <a:rPr lang="en-US"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Kết</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hợp</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nhuần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nhuyễn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các</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hình</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thức</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tổ</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chức</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hoạt</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động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luyện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tập</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tránh</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sự</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đơn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điệu</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trong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quá</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trình</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học</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tập</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của</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học</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sinh</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tiểu</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học</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nói</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chung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và</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học</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sinh</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lớp</a:t>
            </a:r>
            <a:r>
              <a:rPr lang="en-US" sz="3600" dirty="0" smtClean="0">
                <a:latin typeface="Times New Roman" pitchFamily="18" charset="0"/>
                <a:cs typeface="Times New Roman" pitchFamily="18" charset="0"/>
              </a:rPr>
              <a:t> 4 </a:t>
            </a:r>
            <a:r>
              <a:rPr lang="en-US" sz="3600" dirty="0" err="1" smtClean="0">
                <a:latin typeface="Times New Roman" pitchFamily="18" charset="0"/>
                <a:cs typeface="Times New Roman" pitchFamily="18" charset="0"/>
              </a:rPr>
              <a:t>nói</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riêng</a:t>
            </a:r>
            <a:r>
              <a:rPr lang="en-US" sz="3600" dirty="0" smtClean="0">
                <a:latin typeface="Times New Roman" pitchFamily="18" charset="0"/>
                <a:cs typeface="Times New Roman" pitchFamily="18" charset="0"/>
              </a:rPr>
              <a:t>.</a:t>
            </a:r>
            <a:br>
              <a:rPr lang="en-US"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 + </a:t>
            </a:r>
            <a:r>
              <a:rPr lang="en-US" sz="3600" dirty="0" err="1" smtClean="0">
                <a:latin typeface="Times New Roman" pitchFamily="18" charset="0"/>
                <a:cs typeface="Times New Roman" pitchFamily="18" charset="0"/>
              </a:rPr>
              <a:t>Cần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xây</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dựng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những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động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tác</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phụ</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họa</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đơn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giản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phù</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hợp</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với</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nội</a:t>
            </a:r>
            <a:r>
              <a:rPr lang="en-US" sz="3600" dirty="0" smtClean="0">
                <a:latin typeface="Times New Roman" pitchFamily="18" charset="0"/>
                <a:cs typeface="Times New Roman" pitchFamily="18" charset="0"/>
              </a:rPr>
              <a:t> dung </a:t>
            </a:r>
            <a:r>
              <a:rPr lang="en-US" sz="3600" dirty="0" err="1" smtClean="0">
                <a:latin typeface="Times New Roman" pitchFamily="18" charset="0"/>
                <a:cs typeface="Times New Roman" pitchFamily="18" charset="0"/>
              </a:rPr>
              <a:t>bài</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hát</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và</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phù</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hợp</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với</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khả</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năng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thực</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hành</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của</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học</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sinh</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lớp</a:t>
            </a:r>
            <a:r>
              <a:rPr lang="en-US" sz="3600" dirty="0" smtClean="0">
                <a:latin typeface="Times New Roman" pitchFamily="18" charset="0"/>
                <a:cs typeface="Times New Roman" pitchFamily="18" charset="0"/>
              </a:rPr>
              <a:t> 4.</a:t>
            </a:r>
            <a:br>
              <a:rPr lang="en-US"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  </a:t>
            </a:r>
            <a:r>
              <a:rPr lang="en-US" sz="3600" dirty="0" smtClean="0"/>
              <a:t/>
            </a:r>
            <a:br>
              <a:rPr lang="en-US" sz="3600" dirty="0" smtClean="0"/>
            </a:b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7" descr="Frames PPT 007"/>
          <p:cNvPicPr>
            <a:picLocks noChangeAspect="1" noChangeArrowheads="1"/>
          </p:cNvPicPr>
          <p:nvPr/>
        </p:nvPicPr>
        <p:blipFill>
          <a:blip r:embed="rId2"/>
          <a:srcRect/>
          <a:stretch>
            <a:fillRect/>
          </a:stretch>
        </p:blipFill>
        <p:spPr bwMode="auto">
          <a:xfrm>
            <a:off x="-152400" y="0"/>
            <a:ext cx="9525000" cy="6858000"/>
          </a:xfrm>
          <a:prstGeom prst="rect">
            <a:avLst/>
          </a:prstGeom>
          <a:noFill/>
        </p:spPr>
      </p:pic>
      <p:sp>
        <p:nvSpPr>
          <p:cNvPr id="3" name="Rectangle 2"/>
          <p:cNvSpPr/>
          <p:nvPr/>
        </p:nvSpPr>
        <p:spPr>
          <a:xfrm>
            <a:off x="0" y="457200"/>
            <a:ext cx="9144000" cy="5632311"/>
          </a:xfrm>
          <a:prstGeom prst="rect">
            <a:avLst/>
          </a:prstGeom>
        </p:spPr>
        <p:txBody>
          <a:bodyPr wrap="square">
            <a:spAutoFit/>
          </a:bodyPr>
          <a:lstStyle/>
          <a:p>
            <a:pPr>
              <a:lnSpc>
                <a:spcPct val="150000"/>
              </a:lnSpc>
            </a:pPr>
            <a:r>
              <a:rPr lang="en-US" sz="4000" dirty="0" smtClean="0">
                <a:latin typeface="Times New Roman" pitchFamily="18" charset="0"/>
                <a:cs typeface="Times New Roman" pitchFamily="18" charset="0"/>
              </a:rPr>
              <a:t> + </a:t>
            </a:r>
            <a:r>
              <a:rPr lang="en-US" sz="4000" dirty="0" err="1" smtClean="0">
                <a:latin typeface="Times New Roman" pitchFamily="18" charset="0"/>
                <a:cs typeface="Times New Roman" pitchFamily="18" charset="0"/>
              </a:rPr>
              <a:t>Nên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sử</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dụng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phương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pháp</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noi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gương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khi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hướng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dẫn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học</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sinh</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thực</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hiện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động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tác</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phụ</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họa</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tránh</a:t>
            </a:r>
            <a:r>
              <a:rPr lang="en-US" sz="4000" dirty="0" smtClean="0">
                <a:latin typeface="Times New Roman" pitchFamily="18" charset="0"/>
                <a:cs typeface="Times New Roman" pitchFamily="18" charset="0"/>
              </a:rPr>
              <a:t> quay </a:t>
            </a:r>
            <a:r>
              <a:rPr lang="en-US" sz="4000" dirty="0" err="1" smtClean="0">
                <a:latin typeface="Times New Roman" pitchFamily="18" charset="0"/>
                <a:cs typeface="Times New Roman" pitchFamily="18" charset="0"/>
              </a:rPr>
              <a:t>lưng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lại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học</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sinh</a:t>
            </a:r>
            <a:r>
              <a:rPr lang="en-US" sz="4000" dirty="0" smtClean="0">
                <a:latin typeface="Times New Roman" pitchFamily="18" charset="0"/>
                <a:cs typeface="Times New Roman" pitchFamily="18" charset="0"/>
              </a:rPr>
              <a:t>).</a:t>
            </a:r>
            <a:br>
              <a:rPr lang="en-US" sz="4000" dirty="0" smtClean="0">
                <a:latin typeface="Times New Roman" pitchFamily="18" charset="0"/>
                <a:cs typeface="Times New Roman" pitchFamily="18" charset="0"/>
              </a:rPr>
            </a:br>
            <a:r>
              <a:rPr lang="en-US" sz="4000" b="1" dirty="0" smtClean="0">
                <a:solidFill>
                  <a:srgbClr val="0000CC"/>
                </a:solidFill>
                <a:latin typeface="Times New Roman" pitchFamily="18" charset="0"/>
                <a:cs typeface="Times New Roman" pitchFamily="18" charset="0"/>
              </a:rPr>
              <a:t> 3. </a:t>
            </a:r>
            <a:r>
              <a:rPr lang="en-US" sz="4000" b="1" dirty="0" err="1" smtClean="0">
                <a:solidFill>
                  <a:srgbClr val="0000CC"/>
                </a:solidFill>
                <a:latin typeface="Times New Roman" pitchFamily="18" charset="0"/>
                <a:cs typeface="Times New Roman" pitchFamily="18" charset="0"/>
              </a:rPr>
              <a:t>Tổ</a:t>
            </a:r>
            <a:r>
              <a:rPr lang="en-US" sz="4000" b="1" dirty="0" smtClean="0">
                <a:solidFill>
                  <a:srgbClr val="0000CC"/>
                </a:solidFill>
                <a:latin typeface="Times New Roman" pitchFamily="18" charset="0"/>
                <a:cs typeface="Times New Roman" pitchFamily="18" charset="0"/>
              </a:rPr>
              <a:t> </a:t>
            </a:r>
            <a:r>
              <a:rPr lang="en-US" sz="4000" b="1" dirty="0" err="1" smtClean="0">
                <a:solidFill>
                  <a:srgbClr val="0000CC"/>
                </a:solidFill>
                <a:latin typeface="Times New Roman" pitchFamily="18" charset="0"/>
                <a:cs typeface="Times New Roman" pitchFamily="18" charset="0"/>
              </a:rPr>
              <a:t>chức</a:t>
            </a:r>
            <a:r>
              <a:rPr lang="en-US" sz="4000" b="1" dirty="0" smtClean="0">
                <a:solidFill>
                  <a:srgbClr val="0000CC"/>
                </a:solidFill>
                <a:latin typeface="Times New Roman" pitchFamily="18" charset="0"/>
                <a:cs typeface="Times New Roman" pitchFamily="18" charset="0"/>
              </a:rPr>
              <a:t> </a:t>
            </a:r>
            <a:r>
              <a:rPr lang="en-US" sz="4000" b="1" dirty="0" err="1" smtClean="0">
                <a:solidFill>
                  <a:srgbClr val="0000CC"/>
                </a:solidFill>
                <a:latin typeface="Times New Roman" pitchFamily="18" charset="0"/>
                <a:cs typeface="Times New Roman" pitchFamily="18" charset="0"/>
              </a:rPr>
              <a:t>thi</a:t>
            </a:r>
            <a:r>
              <a:rPr lang="en-US" sz="4000" b="1" dirty="0" smtClean="0">
                <a:solidFill>
                  <a:srgbClr val="0000CC"/>
                </a:solidFill>
                <a:latin typeface="Times New Roman" pitchFamily="18" charset="0"/>
                <a:cs typeface="Times New Roman" pitchFamily="18" charset="0"/>
              </a:rPr>
              <a:t> </a:t>
            </a:r>
            <a:r>
              <a:rPr lang="en-US" sz="4000" b="1" dirty="0" err="1" smtClean="0">
                <a:solidFill>
                  <a:srgbClr val="0000CC"/>
                </a:solidFill>
                <a:latin typeface="Times New Roman" pitchFamily="18" charset="0"/>
                <a:cs typeface="Times New Roman" pitchFamily="18" charset="0"/>
              </a:rPr>
              <a:t>đua</a:t>
            </a:r>
            <a:r>
              <a:rPr lang="en-US" sz="4000" b="1" dirty="0" smtClean="0">
                <a:solidFill>
                  <a:srgbClr val="0000CC"/>
                </a:solidFill>
                <a:latin typeface="Times New Roman" pitchFamily="18" charset="0"/>
                <a:cs typeface="Times New Roman" pitchFamily="18" charset="0"/>
              </a:rPr>
              <a:t> </a:t>
            </a:r>
            <a:r>
              <a:rPr lang="en-US" sz="4000" b="1" dirty="0" err="1" smtClean="0">
                <a:solidFill>
                  <a:srgbClr val="0000CC"/>
                </a:solidFill>
                <a:latin typeface="Times New Roman" pitchFamily="18" charset="0"/>
                <a:cs typeface="Times New Roman" pitchFamily="18" charset="0"/>
              </a:rPr>
              <a:t>biểu</a:t>
            </a:r>
            <a:r>
              <a:rPr lang="en-US" sz="4000" b="1" dirty="0" smtClean="0">
                <a:solidFill>
                  <a:srgbClr val="0000CC"/>
                </a:solidFill>
                <a:latin typeface="Times New Roman" pitchFamily="18" charset="0"/>
                <a:cs typeface="Times New Roman" pitchFamily="18" charset="0"/>
              </a:rPr>
              <a:t> </a:t>
            </a:r>
            <a:r>
              <a:rPr lang="en-US" sz="4000" b="1" dirty="0" err="1" smtClean="0">
                <a:solidFill>
                  <a:srgbClr val="0000CC"/>
                </a:solidFill>
                <a:latin typeface="Times New Roman" pitchFamily="18" charset="0"/>
                <a:cs typeface="Times New Roman" pitchFamily="18" charset="0"/>
              </a:rPr>
              <a:t>diễn</a:t>
            </a:r>
            <a:r>
              <a:rPr lang="en-US" sz="4000" b="1" dirty="0" smtClean="0">
                <a:solidFill>
                  <a:srgbClr val="0000CC"/>
                </a:solidFill>
                <a:latin typeface="Times New Roman" pitchFamily="18" charset="0"/>
                <a:cs typeface="Times New Roman" pitchFamily="18" charset="0"/>
              </a:rPr>
              <a:t> </a:t>
            </a:r>
            <a:r>
              <a:rPr lang="en-US" sz="4000" b="1" dirty="0" err="1" smtClean="0">
                <a:solidFill>
                  <a:srgbClr val="0000CC"/>
                </a:solidFill>
                <a:latin typeface="Times New Roman" pitchFamily="18" charset="0"/>
                <a:cs typeface="Times New Roman" pitchFamily="18" charset="0"/>
              </a:rPr>
              <a:t>trước</a:t>
            </a:r>
            <a:r>
              <a:rPr lang="en-US" sz="4000" b="1" dirty="0" smtClean="0">
                <a:solidFill>
                  <a:srgbClr val="0000CC"/>
                </a:solidFill>
                <a:latin typeface="Times New Roman" pitchFamily="18" charset="0"/>
                <a:cs typeface="Times New Roman" pitchFamily="18" charset="0"/>
              </a:rPr>
              <a:t> </a:t>
            </a:r>
            <a:r>
              <a:rPr lang="en-US" sz="4000" b="1" dirty="0" err="1" smtClean="0">
                <a:solidFill>
                  <a:srgbClr val="0000CC"/>
                </a:solidFill>
                <a:latin typeface="Times New Roman" pitchFamily="18" charset="0"/>
                <a:cs typeface="Times New Roman" pitchFamily="18" charset="0"/>
              </a:rPr>
              <a:t>lớp</a:t>
            </a:r>
            <a:r>
              <a:rPr lang="en-US" sz="4000" dirty="0" smtClean="0">
                <a:latin typeface="Times New Roman" pitchFamily="18" charset="0"/>
                <a:cs typeface="Times New Roman" pitchFamily="18" charset="0"/>
              </a:rPr>
              <a:t/>
            </a:r>
            <a:br>
              <a:rPr lang="en-US" sz="4000" dirty="0" smtClean="0">
                <a:latin typeface="Times New Roman" pitchFamily="18" charset="0"/>
                <a:cs typeface="Times New Roman" pitchFamily="18" charset="0"/>
              </a:rPr>
            </a:br>
            <a:r>
              <a:rPr lang="en-US" sz="4000" dirty="0" smtClean="0">
                <a:latin typeface="Times New Roman" pitchFamily="18" charset="0"/>
                <a:cs typeface="Times New Roman" pitchFamily="18" charset="0"/>
              </a:rPr>
              <a:t>  + </a:t>
            </a:r>
            <a:r>
              <a:rPr lang="en-US" sz="4000" dirty="0" err="1" smtClean="0">
                <a:latin typeface="Times New Roman" pitchFamily="18" charset="0"/>
                <a:cs typeface="Times New Roman" pitchFamily="18" charset="0"/>
              </a:rPr>
              <a:t>Giáo</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viên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mời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đại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diện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hai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nhóm</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lên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biểu</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diễn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trước</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lớp</a:t>
            </a:r>
            <a:r>
              <a:rPr lang="en-US" sz="4000" dirty="0" smtClean="0">
                <a:latin typeface="Times New Roman" pitchFamily="18" charset="0"/>
                <a:cs typeface="Times New Roman" pitchFamily="18" charset="0"/>
              </a:rPr>
              <a:t>.</a:t>
            </a:r>
            <a:endParaRPr lang="en-US" sz="40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14" descr="Frames PPT 008"/>
          <p:cNvPicPr>
            <a:picLocks noChangeAspect="1" noChangeArrowheads="1"/>
          </p:cNvPicPr>
          <p:nvPr/>
        </p:nvPicPr>
        <p:blipFill>
          <a:blip r:embed="rId2"/>
          <a:srcRect/>
          <a:stretch>
            <a:fillRect/>
          </a:stretch>
        </p:blipFill>
        <p:spPr bwMode="auto">
          <a:xfrm>
            <a:off x="-304800" y="-164805"/>
            <a:ext cx="9588910" cy="7132675"/>
          </a:xfrm>
          <a:prstGeom prst="rect">
            <a:avLst/>
          </a:prstGeom>
          <a:noFill/>
          <a:ln w="9525">
            <a:noFill/>
            <a:miter lim="800000"/>
            <a:headEnd/>
            <a:tailEnd/>
          </a:ln>
        </p:spPr>
      </p:pic>
      <p:sp>
        <p:nvSpPr>
          <p:cNvPr id="2" name="Title 1"/>
          <p:cNvSpPr>
            <a:spLocks noGrp="1"/>
          </p:cNvSpPr>
          <p:nvPr>
            <p:ph type="title"/>
          </p:nvPr>
        </p:nvSpPr>
        <p:spPr>
          <a:xfrm>
            <a:off x="228600" y="-762000"/>
            <a:ext cx="8915400" cy="4754562"/>
          </a:xfrm>
        </p:spPr>
        <p:txBody>
          <a:bodyPr>
            <a:noAutofit/>
          </a:bodyPr>
          <a:lstStyle/>
          <a:p>
            <a:pPr lvl="0" algn="l">
              <a:lnSpc>
                <a:spcPct val="150000"/>
              </a:lnSpc>
            </a:pPr>
            <a:r>
              <a:rPr lang="en-US" sz="3600" b="1" dirty="0" smtClean="0">
                <a:latin typeface="Times New Roman" pitchFamily="18" charset="0"/>
                <a:cs typeface="Times New Roman" pitchFamily="18" charset="0"/>
              </a:rPr>
              <a:t/>
            </a:r>
            <a:br>
              <a:rPr lang="en-US" sz="3600" b="1" dirty="0" smtClean="0">
                <a:latin typeface="Times New Roman" pitchFamily="18" charset="0"/>
                <a:cs typeface="Times New Roman" pitchFamily="18" charset="0"/>
              </a:rPr>
            </a:br>
            <a:r>
              <a:rPr lang="en-US" sz="3600" b="1" dirty="0" smtClean="0">
                <a:latin typeface="Times New Roman" pitchFamily="18" charset="0"/>
                <a:cs typeface="Times New Roman" pitchFamily="18" charset="0"/>
              </a:rPr>
              <a:t/>
            </a:r>
            <a:br>
              <a:rPr lang="en-US" sz="3600" b="1" dirty="0" smtClean="0">
                <a:latin typeface="Times New Roman" pitchFamily="18" charset="0"/>
                <a:cs typeface="Times New Roman" pitchFamily="18" charset="0"/>
              </a:rPr>
            </a:br>
            <a:r>
              <a:rPr lang="en-US" sz="3600" b="1" dirty="0" smtClean="0">
                <a:latin typeface="Times New Roman" pitchFamily="18" charset="0"/>
                <a:cs typeface="Times New Roman" pitchFamily="18" charset="0"/>
              </a:rPr>
              <a:t/>
            </a:r>
            <a:br>
              <a:rPr lang="en-US" sz="3600" b="1" dirty="0" smtClean="0">
                <a:latin typeface="Times New Roman" pitchFamily="18" charset="0"/>
                <a:cs typeface="Times New Roman" pitchFamily="18" charset="0"/>
              </a:rPr>
            </a:br>
            <a:r>
              <a:rPr lang="en-US" sz="3600" b="1" dirty="0" smtClean="0">
                <a:latin typeface="Times New Roman" pitchFamily="18" charset="0"/>
                <a:cs typeface="Times New Roman" pitchFamily="18" charset="0"/>
              </a:rPr>
              <a:t/>
            </a:r>
            <a:br>
              <a:rPr lang="en-US" sz="3600" b="1" dirty="0" smtClean="0">
                <a:latin typeface="Times New Roman" pitchFamily="18" charset="0"/>
                <a:cs typeface="Times New Roman" pitchFamily="18" charset="0"/>
              </a:rPr>
            </a:br>
            <a:r>
              <a:rPr lang="en-US" sz="3600" b="1" dirty="0" smtClean="0">
                <a:latin typeface="Times New Roman" pitchFamily="18" charset="0"/>
                <a:cs typeface="Times New Roman" pitchFamily="18" charset="0"/>
              </a:rPr>
              <a:t/>
            </a:r>
            <a:br>
              <a:rPr lang="en-US" sz="3600" b="1" dirty="0" smtClean="0">
                <a:latin typeface="Times New Roman" pitchFamily="18" charset="0"/>
                <a:cs typeface="Times New Roman" pitchFamily="18" charset="0"/>
              </a:rPr>
            </a:br>
            <a:r>
              <a:rPr lang="en-US" sz="3600" b="1" dirty="0" smtClean="0">
                <a:latin typeface="Times New Roman" pitchFamily="18" charset="0"/>
                <a:cs typeface="Times New Roman" pitchFamily="18" charset="0"/>
              </a:rPr>
              <a:t/>
            </a:r>
            <a:br>
              <a:rPr lang="en-US" sz="3600" b="1"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 + </a:t>
            </a:r>
            <a:r>
              <a:rPr lang="en-US" sz="3600" dirty="0" err="1" smtClean="0">
                <a:latin typeface="Times New Roman" pitchFamily="18" charset="0"/>
                <a:cs typeface="Times New Roman" pitchFamily="18" charset="0"/>
              </a:rPr>
              <a:t>Học</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sinh</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nhận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xét</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phần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biểu</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diễn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của</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các</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nhóm</a:t>
            </a:r>
            <a:r>
              <a:rPr lang="en-US" sz="3600" dirty="0" smtClean="0">
                <a:latin typeface="Times New Roman" pitchFamily="18" charset="0"/>
                <a:cs typeface="Times New Roman" pitchFamily="18" charset="0"/>
              </a:rPr>
              <a:t>. </a:t>
            </a:r>
            <a:br>
              <a:rPr lang="en-US"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 + </a:t>
            </a:r>
            <a:r>
              <a:rPr lang="en-US" sz="3600" dirty="0" err="1" smtClean="0">
                <a:latin typeface="Times New Roman" pitchFamily="18" charset="0"/>
                <a:cs typeface="Times New Roman" pitchFamily="18" charset="0"/>
              </a:rPr>
              <a:t>Giáo</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viên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nhận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xét</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tuyên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dương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nhóm</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trình</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diễn</a:t>
            </a:r>
            <a:r>
              <a:rPr lang="en-US" sz="3600" dirty="0" smtClean="0">
                <a:latin typeface="Times New Roman" pitchFamily="18" charset="0"/>
                <a:cs typeface="Times New Roman" pitchFamily="18" charset="0"/>
              </a:rPr>
              <a:t> hay, </a:t>
            </a:r>
            <a:r>
              <a:rPr lang="en-US" sz="3600" dirty="0" err="1" smtClean="0">
                <a:latin typeface="Times New Roman" pitchFamily="18" charset="0"/>
                <a:cs typeface="Times New Roman" pitchFamily="18" charset="0"/>
              </a:rPr>
              <a:t>đúng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giai</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điệu</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bài</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hát</a:t>
            </a:r>
            <a:r>
              <a:rPr lang="en-US" sz="3600" dirty="0" smtClean="0">
                <a:latin typeface="Times New Roman" pitchFamily="18" charset="0"/>
                <a:cs typeface="Times New Roman" pitchFamily="18" charset="0"/>
              </a:rPr>
              <a:t>.</a:t>
            </a:r>
            <a:br>
              <a:rPr lang="en-US" sz="3600" dirty="0" smtClean="0">
                <a:latin typeface="Times New Roman" pitchFamily="18" charset="0"/>
                <a:cs typeface="Times New Roman" pitchFamily="18" charset="0"/>
              </a:rPr>
            </a:br>
            <a:r>
              <a:rPr lang="en-US" sz="3200" dirty="0" smtClean="0">
                <a:solidFill>
                  <a:srgbClr val="C00000"/>
                </a:solidFill>
                <a:latin typeface="Times New Roman" pitchFamily="18" charset="0"/>
                <a:cs typeface="Times New Roman" pitchFamily="18" charset="0"/>
              </a:rPr>
              <a:t> </a:t>
            </a:r>
            <a:r>
              <a:rPr lang="en-US" sz="3200" b="1" dirty="0" smtClean="0">
                <a:solidFill>
                  <a:srgbClr val="C00000"/>
                </a:solidFill>
                <a:latin typeface="Times New Roman" pitchFamily="18" charset="0"/>
                <a:cs typeface="Times New Roman" pitchFamily="18" charset="0"/>
              </a:rPr>
              <a:t>IV. KẾT QUẢ</a:t>
            </a: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Sau</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một</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thời</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gian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thực</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hiện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những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biện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pháp</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nêu</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trên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chúng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tôi</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nhận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thấy</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học</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sinh</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được</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khơi</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dậy</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niềm</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hứng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thú</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khi</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học</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hát</a:t>
            </a:r>
            <a:r>
              <a:rPr lang="en-US" sz="3600" dirty="0" smtClean="0">
                <a:latin typeface="Times New Roman" pitchFamily="18" charset="0"/>
                <a:cs typeface="Times New Roman" pitchFamily="18" charset="0"/>
              </a:rPr>
              <a:t>.</a:t>
            </a:r>
            <a:br>
              <a:rPr lang="en-US"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  </a:t>
            </a:r>
            <a:r>
              <a:rPr lang="en-US" sz="3600" dirty="0" smtClean="0"/>
              <a:t/>
            </a:r>
            <a:br>
              <a:rPr lang="en-US" sz="3600" dirty="0" smtClean="0"/>
            </a:b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4" descr="Frames PPT 008"/>
          <p:cNvPicPr>
            <a:picLocks noChangeAspect="1" noChangeArrowheads="1"/>
          </p:cNvPicPr>
          <p:nvPr/>
        </p:nvPicPr>
        <p:blipFill>
          <a:blip r:embed="rId2"/>
          <a:srcRect/>
          <a:stretch>
            <a:fillRect/>
          </a:stretch>
        </p:blipFill>
        <p:spPr bwMode="auto">
          <a:xfrm>
            <a:off x="-228600" y="0"/>
            <a:ext cx="9512710" cy="6858000"/>
          </a:xfrm>
          <a:prstGeom prst="rect">
            <a:avLst/>
          </a:prstGeom>
          <a:noFill/>
          <a:ln w="9525">
            <a:noFill/>
            <a:miter lim="800000"/>
            <a:headEnd/>
            <a:tailEnd/>
          </a:ln>
        </p:spPr>
      </p:pic>
      <p:sp>
        <p:nvSpPr>
          <p:cNvPr id="3" name="Rectangle 2"/>
          <p:cNvSpPr/>
          <p:nvPr/>
        </p:nvSpPr>
        <p:spPr>
          <a:xfrm>
            <a:off x="381000" y="1016300"/>
            <a:ext cx="9144000" cy="5536900"/>
          </a:xfrm>
          <a:prstGeom prst="rect">
            <a:avLst/>
          </a:prstGeom>
        </p:spPr>
        <p:txBody>
          <a:bodyPr wrap="square">
            <a:spAutoFit/>
          </a:bodyPr>
          <a:lstStyle/>
          <a:p>
            <a:pPr>
              <a:lnSpc>
                <a:spcPct val="150000"/>
              </a:lnSpc>
            </a:pP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Đa</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số</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học</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sinh</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hát</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đúng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cao</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độ</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và</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gõ</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đệm</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chính</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xác</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các</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bài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hát</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đã</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học</a:t>
            </a:r>
            <a:r>
              <a:rPr lang="en-US" sz="4000" dirty="0" smtClean="0">
                <a:latin typeface="Times New Roman" pitchFamily="18" charset="0"/>
                <a:cs typeface="Times New Roman" pitchFamily="18" charset="0"/>
              </a:rPr>
              <a:t>.</a:t>
            </a:r>
            <a:br>
              <a:rPr lang="en-US" sz="4000" dirty="0" smtClean="0">
                <a:latin typeface="Times New Roman" pitchFamily="18" charset="0"/>
                <a:cs typeface="Times New Roman" pitchFamily="18" charset="0"/>
              </a:rPr>
            </a:br>
            <a:r>
              <a:rPr lang="en-US" sz="4000" dirty="0" smtClean="0">
                <a:latin typeface="Times New Roman" pitchFamily="18" charset="0"/>
                <a:cs typeface="Times New Roman" pitchFamily="18" charset="0"/>
              </a:rPr>
              <a:t>  + </a:t>
            </a:r>
            <a:r>
              <a:rPr lang="en-US" sz="4000" dirty="0" err="1" smtClean="0">
                <a:latin typeface="Times New Roman" pitchFamily="18" charset="0"/>
                <a:cs typeface="Times New Roman" pitchFamily="18" charset="0"/>
              </a:rPr>
              <a:t>Học</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sinh</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tự</a:t>
            </a:r>
            <a:r>
              <a:rPr lang="en-US" sz="4000" dirty="0" smtClean="0">
                <a:latin typeface="Times New Roman" pitchFamily="18" charset="0"/>
                <a:cs typeface="Times New Roman" pitchFamily="18" charset="0"/>
              </a:rPr>
              <a:t> tin </a:t>
            </a:r>
            <a:r>
              <a:rPr lang="en-US" sz="4000" dirty="0" err="1" smtClean="0">
                <a:latin typeface="Times New Roman" pitchFamily="18" charset="0"/>
                <a:cs typeface="Times New Roman" pitchFamily="18" charset="0"/>
              </a:rPr>
              <a:t>biểu</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diễn</a:t>
            </a:r>
            <a:r>
              <a:rPr lang="en-US" sz="4000" dirty="0" smtClean="0">
                <a:latin typeface="Times New Roman" pitchFamily="18" charset="0"/>
                <a:cs typeface="Times New Roman" pitchFamily="18" charset="0"/>
              </a:rPr>
              <a:t>.</a:t>
            </a:r>
            <a:br>
              <a:rPr lang="en-US" sz="4000" dirty="0" smtClean="0">
                <a:latin typeface="Times New Roman" pitchFamily="18" charset="0"/>
                <a:cs typeface="Times New Roman" pitchFamily="18" charset="0"/>
              </a:rPr>
            </a:br>
            <a:r>
              <a:rPr lang="en-US" sz="4000" dirty="0" smtClean="0">
                <a:latin typeface="Times New Roman" pitchFamily="18" charset="0"/>
                <a:cs typeface="Times New Roman" pitchFamily="18" charset="0"/>
              </a:rPr>
              <a:t>  + </a:t>
            </a:r>
            <a:r>
              <a:rPr lang="en-US" sz="4000" dirty="0" err="1" smtClean="0">
                <a:latin typeface="Times New Roman" pitchFamily="18" charset="0"/>
                <a:cs typeface="Times New Roman" pitchFamily="18" charset="0"/>
              </a:rPr>
              <a:t>Khả</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năng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phát</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triển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âm</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nhạc</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của</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học</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sinh</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tiến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bộ</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rõ</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rệt</a:t>
            </a:r>
            <a:r>
              <a:rPr lang="en-US" sz="4000" dirty="0" smtClean="0">
                <a:latin typeface="Times New Roman" pitchFamily="18" charset="0"/>
                <a:cs typeface="Times New Roman" pitchFamily="18" charset="0"/>
              </a:rPr>
              <a:t>.</a:t>
            </a:r>
            <a:br>
              <a:rPr lang="en-US" sz="4000" dirty="0" smtClean="0">
                <a:latin typeface="Times New Roman" pitchFamily="18" charset="0"/>
                <a:cs typeface="Times New Roman" pitchFamily="18" charset="0"/>
              </a:rPr>
            </a:br>
            <a:endParaRPr lang="en-US" sz="40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14" descr="Frames PPT 008"/>
          <p:cNvPicPr>
            <a:picLocks noChangeAspect="1" noChangeArrowheads="1"/>
          </p:cNvPicPr>
          <p:nvPr/>
        </p:nvPicPr>
        <p:blipFill>
          <a:blip r:embed="rId2"/>
          <a:srcRect/>
          <a:stretch>
            <a:fillRect/>
          </a:stretch>
        </p:blipFill>
        <p:spPr bwMode="auto">
          <a:xfrm>
            <a:off x="-228600" y="0"/>
            <a:ext cx="9512710" cy="6858000"/>
          </a:xfrm>
          <a:prstGeom prst="rect">
            <a:avLst/>
          </a:prstGeom>
          <a:noFill/>
          <a:ln w="9525">
            <a:noFill/>
            <a:miter lim="800000"/>
            <a:headEnd/>
            <a:tailEnd/>
          </a:ln>
        </p:spPr>
      </p:pic>
      <p:sp>
        <p:nvSpPr>
          <p:cNvPr id="2" name="Title 1"/>
          <p:cNvSpPr>
            <a:spLocks noGrp="1"/>
          </p:cNvSpPr>
          <p:nvPr>
            <p:ph type="title"/>
          </p:nvPr>
        </p:nvSpPr>
        <p:spPr>
          <a:xfrm>
            <a:off x="0" y="-381000"/>
            <a:ext cx="9144000" cy="6629400"/>
          </a:xfrm>
        </p:spPr>
        <p:txBody>
          <a:bodyPr>
            <a:noAutofit/>
          </a:bodyPr>
          <a:lstStyle/>
          <a:p>
            <a:pPr algn="l">
              <a:lnSpc>
                <a:spcPct val="150000"/>
              </a:lnSpc>
            </a:pP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Trường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xây</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dựng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được</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nhiều</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tiết</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mục</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văn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nghệ</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và</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thường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xuyên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biểu</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diễn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trong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các</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buổi</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sinh</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hoạt</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ngoại</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khóa</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và</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các</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ngày</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lễ</a:t>
            </a:r>
            <a:r>
              <a:rPr lang="en-US" sz="3600" dirty="0" smtClean="0">
                <a:latin typeface="Times New Roman" pitchFamily="18" charset="0"/>
                <a:cs typeface="Times New Roman" pitchFamily="18" charset="0"/>
              </a:rPr>
              <a:t>...</a:t>
            </a:r>
            <a:br>
              <a:rPr lang="en-US"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 + </a:t>
            </a:r>
            <a:r>
              <a:rPr lang="en-US" sz="3600" dirty="0" err="1" smtClean="0">
                <a:latin typeface="Times New Roman" pitchFamily="18" charset="0"/>
                <a:cs typeface="Times New Roman" pitchFamily="18" charset="0"/>
              </a:rPr>
              <a:t>Hầu</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hết</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học</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sinh</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đều</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yêu</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thích</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môn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Âm</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nhạc</a:t>
            </a:r>
            <a:r>
              <a:rPr lang="en-US" sz="3600" dirty="0" smtClean="0">
                <a:latin typeface="Times New Roman" pitchFamily="18" charset="0"/>
                <a:cs typeface="Times New Roman" pitchFamily="18" charset="0"/>
              </a:rPr>
              <a:t>.</a:t>
            </a:r>
            <a:br>
              <a:rPr lang="en-US" sz="3600" dirty="0" smtClean="0">
                <a:latin typeface="Times New Roman" pitchFamily="18" charset="0"/>
                <a:cs typeface="Times New Roman" pitchFamily="18" charset="0"/>
              </a:rPr>
            </a:b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4" descr="Frames PPT 008"/>
          <p:cNvPicPr>
            <a:picLocks noChangeAspect="1" noChangeArrowheads="1"/>
          </p:cNvPicPr>
          <p:nvPr/>
        </p:nvPicPr>
        <p:blipFill>
          <a:blip r:embed="rId2"/>
          <a:srcRect/>
          <a:stretch>
            <a:fillRect/>
          </a:stretch>
        </p:blipFill>
        <p:spPr bwMode="auto">
          <a:xfrm>
            <a:off x="-381000" y="-109870"/>
            <a:ext cx="9665110" cy="6967870"/>
          </a:xfrm>
          <a:prstGeom prst="rect">
            <a:avLst/>
          </a:prstGeom>
          <a:noFill/>
          <a:ln w="9525">
            <a:noFill/>
            <a:miter lim="800000"/>
            <a:headEnd/>
            <a:tailEnd/>
          </a:ln>
        </p:spPr>
      </p:pic>
      <p:sp>
        <p:nvSpPr>
          <p:cNvPr id="4" name="Rectangle 3"/>
          <p:cNvSpPr/>
          <p:nvPr/>
        </p:nvSpPr>
        <p:spPr>
          <a:xfrm>
            <a:off x="2286000" y="304800"/>
            <a:ext cx="4572000" cy="646331"/>
          </a:xfrm>
          <a:prstGeom prst="rect">
            <a:avLst/>
          </a:prstGeom>
        </p:spPr>
        <p:txBody>
          <a:bodyPr>
            <a:spAutoFit/>
          </a:bodyPr>
          <a:lstStyle/>
          <a:p>
            <a:r>
              <a:rPr lang="en-US" dirty="0" smtClean="0"/>
              <a:t/>
            </a:r>
            <a:br>
              <a:rPr lang="en-US" dirty="0" smtClean="0"/>
            </a:br>
            <a:endParaRPr lang="en-US" dirty="0"/>
          </a:p>
        </p:txBody>
      </p:sp>
      <p:sp>
        <p:nvSpPr>
          <p:cNvPr id="5" name="Rectangle 4"/>
          <p:cNvSpPr/>
          <p:nvPr/>
        </p:nvSpPr>
        <p:spPr>
          <a:xfrm>
            <a:off x="152400" y="193893"/>
            <a:ext cx="9144000" cy="6740307"/>
          </a:xfrm>
          <a:prstGeom prst="rect">
            <a:avLst/>
          </a:prstGeom>
        </p:spPr>
        <p:txBody>
          <a:bodyPr wrap="square">
            <a:spAutoFit/>
          </a:bodyPr>
          <a:lstStyle/>
          <a:p>
            <a:pPr>
              <a:lnSpc>
                <a:spcPct val="150000"/>
              </a:lnSpc>
            </a:pPr>
            <a:r>
              <a:rPr lang="en-US" sz="3200" b="1" dirty="0" smtClean="0">
                <a:solidFill>
                  <a:srgbClr val="C00000"/>
                </a:solidFill>
                <a:latin typeface="Times New Roman" pitchFamily="18" charset="0"/>
                <a:cs typeface="Times New Roman" pitchFamily="18" charset="0"/>
              </a:rPr>
              <a:t>      V. KẾT LUẬN</a:t>
            </a: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Giáo</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dục</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âm</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nhạc</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trong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trường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Tiểu</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học</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là</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phần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tất</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yếu</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trong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việc</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giáo</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dục</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toàn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diện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cho</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học</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sinh</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là</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tiền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đề</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cho</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các</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em</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có</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một</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nền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móng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vững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chắc</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để</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phát</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triển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một</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cách</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toàn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diện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đặc</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biệt</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là</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đối</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với</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các</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em</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học</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sinh</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lớp</a:t>
            </a:r>
            <a:r>
              <a:rPr lang="en-US" sz="3600" dirty="0" smtClean="0">
                <a:latin typeface="Times New Roman" pitchFamily="18" charset="0"/>
                <a:cs typeface="Times New Roman" pitchFamily="18" charset="0"/>
              </a:rPr>
              <a:t> 4, </a:t>
            </a:r>
            <a:r>
              <a:rPr lang="en-US" sz="3600" dirty="0" err="1" smtClean="0">
                <a:latin typeface="Times New Roman" pitchFamily="18" charset="0"/>
                <a:cs typeface="Times New Roman" pitchFamily="18" charset="0"/>
              </a:rPr>
              <a:t>các</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em</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sẽ</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tự</a:t>
            </a:r>
            <a:r>
              <a:rPr lang="en-US" sz="3600" dirty="0" smtClean="0">
                <a:latin typeface="Times New Roman" pitchFamily="18" charset="0"/>
                <a:cs typeface="Times New Roman" pitchFamily="18" charset="0"/>
              </a:rPr>
              <a:t> tin </a:t>
            </a:r>
            <a:r>
              <a:rPr lang="en-US" sz="3600" dirty="0" err="1" smtClean="0">
                <a:latin typeface="Times New Roman" pitchFamily="18" charset="0"/>
                <a:cs typeface="Times New Roman" pitchFamily="18" charset="0"/>
              </a:rPr>
              <a:t>bước</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vào</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lớp</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học</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mới</a:t>
            </a:r>
            <a:r>
              <a:rPr lang="en-US" sz="3600" dirty="0" smtClean="0">
                <a:latin typeface="Times New Roman" pitchFamily="18" charset="0"/>
                <a:cs typeface="Times New Roman" pitchFamily="18" charset="0"/>
              </a:rPr>
              <a:t>.</a:t>
            </a:r>
            <a:br>
              <a:rPr lang="en-US" sz="3600" dirty="0" smtClean="0">
                <a:latin typeface="Times New Roman" pitchFamily="18" charset="0"/>
                <a:cs typeface="Times New Roman" pitchFamily="18" charset="0"/>
              </a:rPr>
            </a:br>
            <a:endParaRPr lang="en-US" sz="3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9144000" cy="7017306"/>
          </a:xfrm>
          <a:prstGeom prst="rect">
            <a:avLst/>
          </a:prstGeom>
        </p:spPr>
        <p:txBody>
          <a:bodyPr wrap="square">
            <a:spAutoFit/>
          </a:bodyPr>
          <a:lstStyle/>
          <a:p>
            <a:pPr>
              <a:lnSpc>
                <a:spcPct val="150000"/>
              </a:lnSpc>
            </a:pPr>
            <a:r>
              <a:rPr lang="en-US" sz="3600" dirty="0" err="1" smtClean="0">
                <a:latin typeface="Times New Roman" pitchFamily="18" charset="0"/>
                <a:cs typeface="Times New Roman" pitchFamily="18" charset="0"/>
              </a:rPr>
              <a:t>óc</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tư</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duy</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sáng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tạo</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tình</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cảm</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đối</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với</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quê</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hương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đất</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nước,cộng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đồng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Nhà</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trường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tiểu</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học</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còn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phải</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trang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bị</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cho</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các</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em</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những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hiểu</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biết</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về</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tự</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nhiên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xã</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hội</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rèn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luyện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thể</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chất</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giáo</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dục</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tình</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cảm</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hành</a:t>
            </a:r>
            <a:r>
              <a:rPr lang="en-US" sz="3600" dirty="0" smtClean="0">
                <a:latin typeface="Times New Roman" pitchFamily="18" charset="0"/>
                <a:cs typeface="Times New Roman" pitchFamily="18" charset="0"/>
              </a:rPr>
              <a:t> vi </a:t>
            </a:r>
            <a:r>
              <a:rPr lang="en-US" sz="3600" dirty="0" err="1" smtClean="0">
                <a:latin typeface="Times New Roman" pitchFamily="18" charset="0"/>
                <a:cs typeface="Times New Roman" pitchFamily="18" charset="0"/>
              </a:rPr>
              <a:t>đạo</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đức</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giáo</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dục</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thẩm</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mĩ</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và</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âm</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nhạc</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Từ</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xưa</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đến</a:t>
            </a:r>
            <a:r>
              <a:rPr lang="en-US" sz="3600" dirty="0" smtClean="0">
                <a:latin typeface="Times New Roman" pitchFamily="18" charset="0"/>
                <a:cs typeface="Times New Roman" pitchFamily="18" charset="0"/>
              </a:rPr>
              <a:t> nay, </a:t>
            </a:r>
            <a:r>
              <a:rPr lang="en-US" sz="4000" dirty="0" err="1" smtClean="0">
                <a:latin typeface="Times New Roman" pitchFamily="18" charset="0"/>
                <a:cs typeface="Times New Roman" pitchFamily="18" charset="0"/>
              </a:rPr>
              <a:t>âm</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nhạc</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góp</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phần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quan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trọng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không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thể</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thiếu</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trong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đời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sống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văn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hóa</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tinh</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thần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của</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mỗi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người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chúng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ta</a:t>
            </a:r>
            <a:r>
              <a:rPr lang="en-US" sz="4000" dirty="0" smtClean="0">
                <a:latin typeface="Times New Roman" pitchFamily="18" charset="0"/>
                <a:cs typeface="Times New Roman" pitchFamily="18" charset="0"/>
              </a:rPr>
              <a:t>. </a:t>
            </a:r>
            <a:endParaRPr lang="en-US" sz="4000" dirty="0"/>
          </a:p>
        </p:txBody>
      </p:sp>
      <p:pic>
        <p:nvPicPr>
          <p:cNvPr id="5" name="Picture 9" descr="img3"/>
          <p:cNvPicPr>
            <a:picLocks noChangeAspect="1" noChangeArrowheads="1"/>
          </p:cNvPicPr>
          <p:nvPr/>
        </p:nvPicPr>
        <p:blipFill>
          <a:blip r:embed="rId2"/>
          <a:srcRect/>
          <a:stretch>
            <a:fillRect/>
          </a:stretch>
        </p:blipFill>
        <p:spPr bwMode="auto">
          <a:xfrm>
            <a:off x="-482252" y="0"/>
            <a:ext cx="482252" cy="533400"/>
          </a:xfrm>
          <a:prstGeom prst="rect">
            <a:avLst/>
          </a:prstGeom>
          <a:noFill/>
          <a:ln w="9525">
            <a:noFill/>
            <a:miter lim="800000"/>
            <a:headEnd/>
            <a:tailEnd/>
          </a:ln>
        </p:spPr>
      </p:pic>
      <p:pic>
        <p:nvPicPr>
          <p:cNvPr id="6" name="Picture 9" descr="img3"/>
          <p:cNvPicPr>
            <a:picLocks noChangeAspect="1" noChangeArrowheads="1"/>
          </p:cNvPicPr>
          <p:nvPr/>
        </p:nvPicPr>
        <p:blipFill>
          <a:blip r:embed="rId2"/>
          <a:srcRect/>
          <a:stretch>
            <a:fillRect/>
          </a:stretch>
        </p:blipFill>
        <p:spPr bwMode="auto">
          <a:xfrm>
            <a:off x="9144000" y="609600"/>
            <a:ext cx="757824" cy="838200"/>
          </a:xfrm>
          <a:prstGeom prst="rect">
            <a:avLst/>
          </a:prstGeom>
          <a:noFill/>
          <a:ln w="9525">
            <a:noFill/>
            <a:miter lim="800000"/>
            <a:headEnd/>
            <a:tailEnd/>
          </a:ln>
        </p:spPr>
      </p:pic>
      <p:pic>
        <p:nvPicPr>
          <p:cNvPr id="7" name="Picture 9" descr="img3"/>
          <p:cNvPicPr>
            <a:picLocks noChangeAspect="1" noChangeArrowheads="1"/>
          </p:cNvPicPr>
          <p:nvPr/>
        </p:nvPicPr>
        <p:blipFill>
          <a:blip r:embed="rId2"/>
          <a:srcRect/>
          <a:stretch>
            <a:fillRect/>
          </a:stretch>
        </p:blipFill>
        <p:spPr bwMode="auto">
          <a:xfrm>
            <a:off x="-152400" y="6015181"/>
            <a:ext cx="762000" cy="842819"/>
          </a:xfrm>
          <a:prstGeom prst="rect">
            <a:avLst/>
          </a:prstGeom>
          <a:noFill/>
          <a:ln w="9525">
            <a:noFill/>
            <a:miter lim="800000"/>
            <a:headEnd/>
            <a:tailEnd/>
          </a:ln>
        </p:spPr>
      </p:pic>
      <p:pic>
        <p:nvPicPr>
          <p:cNvPr id="8" name="Picture 9" descr="img3"/>
          <p:cNvPicPr>
            <a:picLocks noChangeAspect="1" noChangeArrowheads="1"/>
          </p:cNvPicPr>
          <p:nvPr/>
        </p:nvPicPr>
        <p:blipFill>
          <a:blip r:embed="rId2"/>
          <a:srcRect/>
          <a:stretch>
            <a:fillRect/>
          </a:stretch>
        </p:blipFill>
        <p:spPr bwMode="auto">
          <a:xfrm>
            <a:off x="8361124" y="5992091"/>
            <a:ext cx="782876" cy="86590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427038"/>
            <a:ext cx="8991600" cy="6583362"/>
          </a:xfrm>
        </p:spPr>
        <p:txBody>
          <a:bodyPr>
            <a:normAutofit fontScale="90000"/>
          </a:bodyPr>
          <a:lstStyle/>
          <a:p>
            <a:pPr algn="l"/>
            <a:r>
              <a:rPr lang="en-US" sz="3600" dirty="0" smtClean="0">
                <a:latin typeface="Times New Roman" pitchFamily="18" charset="0"/>
                <a:cs typeface="Times New Roman" pitchFamily="18" charset="0"/>
              </a:rPr>
              <a:t>  </a:t>
            </a:r>
            <a:br>
              <a:rPr lang="en-US"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4000" dirty="0" err="1" smtClean="0">
                <a:latin typeface="Times New Roman" pitchFamily="18" charset="0"/>
                <a:cs typeface="Times New Roman" pitchFamily="18" charset="0"/>
              </a:rPr>
              <a:t>Xin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chân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thành</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cám</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ơn</a:t>
            </a:r>
            <a:r>
              <a:rPr lang="en-US" sz="4000" dirty="0" smtClean="0">
                <a:latin typeface="Times New Roman" pitchFamily="18" charset="0"/>
                <a:cs typeface="Times New Roman" pitchFamily="18" charset="0"/>
              </a:rPr>
              <a:t>!</a:t>
            </a:r>
            <a:br>
              <a:rPr lang="en-US" sz="4000" dirty="0" smtClean="0">
                <a:latin typeface="Times New Roman" pitchFamily="18" charset="0"/>
                <a:cs typeface="Times New Roman" pitchFamily="18" charset="0"/>
              </a:rPr>
            </a:br>
            <a:r>
              <a:rPr lang="en-US" sz="4000" dirty="0" smtClean="0">
                <a:latin typeface="Times New Roman" pitchFamily="18" charset="0"/>
                <a:cs typeface="Times New Roman" pitchFamily="18" charset="0"/>
              </a:rPr>
              <a:t>                    </a:t>
            </a:r>
            <a:r>
              <a:rPr lang="en-US" sz="3100" dirty="0" err="1" smtClean="0">
                <a:latin typeface="Times New Roman" pitchFamily="18" charset="0"/>
                <a:cs typeface="Times New Roman" pitchFamily="18" charset="0"/>
              </a:rPr>
              <a:t>Tân</a:t>
            </a:r>
            <a:r>
              <a:rPr lang="en-US" sz="3100" dirty="0" smtClean="0">
                <a:latin typeface="Times New Roman" pitchFamily="18" charset="0"/>
                <a:cs typeface="Times New Roman" pitchFamily="18" charset="0"/>
              </a:rPr>
              <a:t> </a:t>
            </a:r>
            <a:r>
              <a:rPr lang="en-US" sz="3100" dirty="0" err="1" smtClean="0">
                <a:latin typeface="Times New Roman" pitchFamily="18" charset="0"/>
                <a:cs typeface="Times New Roman" pitchFamily="18" charset="0"/>
              </a:rPr>
              <a:t>Thạnh</a:t>
            </a:r>
            <a:r>
              <a:rPr lang="en-US" sz="3100" dirty="0" smtClean="0">
                <a:latin typeface="Times New Roman" pitchFamily="18" charset="0"/>
                <a:cs typeface="Times New Roman" pitchFamily="18" charset="0"/>
              </a:rPr>
              <a:t> </a:t>
            </a:r>
            <a:r>
              <a:rPr lang="en-US" sz="3100" dirty="0" err="1" smtClean="0">
                <a:latin typeface="Times New Roman" pitchFamily="18" charset="0"/>
                <a:cs typeface="Times New Roman" pitchFamily="18" charset="0"/>
              </a:rPr>
              <a:t>Đông</a:t>
            </a:r>
            <a:r>
              <a:rPr lang="en-US" sz="3100" dirty="0" smtClean="0">
                <a:latin typeface="Times New Roman" pitchFamily="18" charset="0"/>
                <a:cs typeface="Times New Roman" pitchFamily="18" charset="0"/>
              </a:rPr>
              <a:t>, </a:t>
            </a:r>
            <a:r>
              <a:rPr lang="en-US" sz="3100" dirty="0" err="1" smtClean="0">
                <a:latin typeface="Times New Roman" pitchFamily="18" charset="0"/>
                <a:cs typeface="Times New Roman" pitchFamily="18" charset="0"/>
              </a:rPr>
              <a:t>ngày</a:t>
            </a:r>
            <a:r>
              <a:rPr lang="en-US" sz="3100" smtClean="0">
                <a:latin typeface="Times New Roman" pitchFamily="18" charset="0"/>
                <a:cs typeface="Times New Roman" pitchFamily="18" charset="0"/>
              </a:rPr>
              <a:t> 28 </a:t>
            </a:r>
            <a:r>
              <a:rPr lang="en-US" sz="3100" dirty="0" smtClean="0">
                <a:latin typeface="Times New Roman" pitchFamily="18" charset="0"/>
                <a:cs typeface="Times New Roman" pitchFamily="18" charset="0"/>
              </a:rPr>
              <a:t>tháng12 </a:t>
            </a:r>
            <a:r>
              <a:rPr lang="en-US" sz="3100" dirty="0" err="1" smtClean="0">
                <a:latin typeface="Times New Roman" pitchFamily="18" charset="0"/>
                <a:cs typeface="Times New Roman" pitchFamily="18" charset="0"/>
              </a:rPr>
              <a:t>năm</a:t>
            </a:r>
            <a:r>
              <a:rPr lang="en-US" sz="3100" dirty="0" smtClean="0">
                <a:latin typeface="Times New Roman" pitchFamily="18" charset="0"/>
                <a:cs typeface="Times New Roman" pitchFamily="18" charset="0"/>
              </a:rPr>
              <a:t> 2016</a:t>
            </a:r>
            <a:br>
              <a:rPr lang="en-US" sz="3100" dirty="0" smtClean="0">
                <a:latin typeface="Times New Roman" pitchFamily="18" charset="0"/>
                <a:cs typeface="Times New Roman" pitchFamily="18" charset="0"/>
              </a:rPr>
            </a:br>
            <a:r>
              <a:rPr lang="en-US" sz="3100" dirty="0" smtClean="0">
                <a:latin typeface="Times New Roman" pitchFamily="18" charset="0"/>
                <a:cs typeface="Times New Roman" pitchFamily="18" charset="0"/>
              </a:rPr>
              <a:t>       </a:t>
            </a:r>
            <a:r>
              <a:rPr lang="en-US" sz="2700" b="1" dirty="0" smtClean="0">
                <a:latin typeface="Times New Roman" pitchFamily="18" charset="0"/>
                <a:cs typeface="Times New Roman" pitchFamily="18" charset="0"/>
              </a:rPr>
              <a:t/>
            </a:r>
            <a:br>
              <a:rPr lang="en-US" sz="2700" b="1" dirty="0" smtClean="0">
                <a:latin typeface="Times New Roman" pitchFamily="18" charset="0"/>
                <a:cs typeface="Times New Roman" pitchFamily="18" charset="0"/>
              </a:rPr>
            </a:br>
            <a:r>
              <a:rPr lang="en-US" sz="2700" b="1" dirty="0" smtClean="0">
                <a:latin typeface="Times New Roman" pitchFamily="18" charset="0"/>
                <a:cs typeface="Times New Roman" pitchFamily="18" charset="0"/>
              </a:rPr>
              <a:t> BAN GIÁM HIỆU                                    NGƯỜI THỰC HIỆN           </a:t>
            </a:r>
            <a:r>
              <a:rPr lang="en-US" sz="3100" b="1" dirty="0" smtClean="0">
                <a:latin typeface="Times New Roman" pitchFamily="18" charset="0"/>
                <a:cs typeface="Times New Roman" pitchFamily="18" charset="0"/>
              </a:rPr>
              <a:t/>
            </a:r>
            <a:br>
              <a:rPr lang="en-US" sz="3100" b="1" dirty="0" smtClean="0">
                <a:latin typeface="Times New Roman" pitchFamily="18" charset="0"/>
                <a:cs typeface="Times New Roman" pitchFamily="18" charset="0"/>
              </a:rPr>
            </a:br>
            <a:r>
              <a:rPr lang="en-US" sz="3100" b="1" dirty="0" smtClean="0">
                <a:latin typeface="Times New Roman" pitchFamily="18" charset="0"/>
                <a:cs typeface="Times New Roman" pitchFamily="18" charset="0"/>
              </a:rPr>
              <a:t/>
            </a:r>
            <a:br>
              <a:rPr lang="en-US" sz="3100" b="1" dirty="0" smtClean="0">
                <a:latin typeface="Times New Roman" pitchFamily="18" charset="0"/>
                <a:cs typeface="Times New Roman" pitchFamily="18" charset="0"/>
              </a:rPr>
            </a:br>
            <a:r>
              <a:rPr lang="en-US" sz="3100" b="1" dirty="0" smtClean="0">
                <a:latin typeface="Times New Roman" pitchFamily="18" charset="0"/>
                <a:cs typeface="Times New Roman" pitchFamily="18" charset="0"/>
              </a:rPr>
              <a:t/>
            </a:r>
            <a:br>
              <a:rPr lang="en-US" sz="3100" b="1" dirty="0" smtClean="0">
                <a:latin typeface="Times New Roman" pitchFamily="18" charset="0"/>
                <a:cs typeface="Times New Roman" pitchFamily="18" charset="0"/>
              </a:rPr>
            </a:br>
            <a:r>
              <a:rPr lang="en-US" sz="3100" b="1" dirty="0" smtClean="0">
                <a:latin typeface="Times New Roman" pitchFamily="18" charset="0"/>
                <a:cs typeface="Times New Roman" pitchFamily="18" charset="0"/>
              </a:rPr>
              <a:t>                                                           </a:t>
            </a:r>
            <a:r>
              <a:rPr lang="en-US" sz="3100" b="1" dirty="0" err="1" smtClean="0">
                <a:latin typeface="Times New Roman" pitchFamily="18" charset="0"/>
                <a:cs typeface="Times New Roman" pitchFamily="18" charset="0"/>
              </a:rPr>
              <a:t>Nguyễn</a:t>
            </a:r>
            <a:r>
              <a:rPr lang="en-US" sz="3100" b="1" dirty="0" smtClean="0">
                <a:latin typeface="Times New Roman" pitchFamily="18" charset="0"/>
                <a:cs typeface="Times New Roman" pitchFamily="18" charset="0"/>
              </a:rPr>
              <a:t> </a:t>
            </a:r>
            <a:r>
              <a:rPr lang="en-US" sz="3100" b="1" dirty="0" err="1" smtClean="0">
                <a:latin typeface="Times New Roman" pitchFamily="18" charset="0"/>
                <a:cs typeface="Times New Roman" pitchFamily="18" charset="0"/>
              </a:rPr>
              <a:t>Thị</a:t>
            </a:r>
            <a:r>
              <a:rPr lang="en-US" sz="3100" b="1" dirty="0" smtClean="0">
                <a:latin typeface="Times New Roman" pitchFamily="18" charset="0"/>
                <a:cs typeface="Times New Roman" pitchFamily="18" charset="0"/>
              </a:rPr>
              <a:t> </a:t>
            </a:r>
            <a:r>
              <a:rPr lang="en-US" sz="3100" b="1" dirty="0" err="1" smtClean="0">
                <a:latin typeface="Times New Roman" pitchFamily="18" charset="0"/>
                <a:cs typeface="Times New Roman" pitchFamily="18" charset="0"/>
              </a:rPr>
              <a:t>Hồng</a:t>
            </a:r>
            <a:r>
              <a:rPr lang="en-US" sz="3100" b="1" dirty="0" smtClean="0">
                <a:latin typeface="Times New Roman" pitchFamily="18" charset="0"/>
                <a:cs typeface="Times New Roman" pitchFamily="18" charset="0"/>
              </a:rPr>
              <a:t> </a:t>
            </a:r>
            <a:r>
              <a:rPr lang="en-US" sz="3100" b="1" dirty="0" err="1" smtClean="0">
                <a:latin typeface="Times New Roman" pitchFamily="18" charset="0"/>
                <a:cs typeface="Times New Roman" pitchFamily="18" charset="0"/>
              </a:rPr>
              <a:t>Liên</a:t>
            </a:r>
            <a:r>
              <a:rPr lang="en-US" sz="3100" dirty="0" smtClean="0">
                <a:latin typeface="Times New Roman" pitchFamily="18" charset="0"/>
                <a:cs typeface="Times New Roman" pitchFamily="18" charset="0"/>
              </a:rPr>
              <a:t/>
            </a:r>
            <a:br>
              <a:rPr lang="en-US" sz="3100" dirty="0" smtClean="0">
                <a:latin typeface="Times New Roman" pitchFamily="18" charset="0"/>
                <a:cs typeface="Times New Roman" pitchFamily="18" charset="0"/>
              </a:rPr>
            </a:br>
            <a:r>
              <a:rPr lang="en-US" sz="3100" b="1" dirty="0" smtClean="0">
                <a:latin typeface="Times New Roman" pitchFamily="18" charset="0"/>
                <a:cs typeface="Times New Roman" pitchFamily="18" charset="0"/>
              </a:rPr>
              <a:t>                                          </a:t>
            </a:r>
            <a:r>
              <a:rPr lang="en-US" sz="3100" dirty="0" smtClean="0">
                <a:latin typeface="Times New Roman" pitchFamily="18" charset="0"/>
                <a:cs typeface="Times New Roman" pitchFamily="18" charset="0"/>
              </a:rPr>
              <a:t/>
            </a:r>
            <a:br>
              <a:rPr lang="en-US" sz="3100" dirty="0" smtClean="0">
                <a:latin typeface="Times New Roman" pitchFamily="18" charset="0"/>
                <a:cs typeface="Times New Roman" pitchFamily="18" charset="0"/>
              </a:rPr>
            </a:br>
            <a:r>
              <a:rPr lang="en-US" sz="3100" b="1" dirty="0" smtClean="0">
                <a:latin typeface="Times New Roman" pitchFamily="18" charset="0"/>
                <a:cs typeface="Times New Roman" pitchFamily="18" charset="0"/>
              </a:rPr>
              <a:t> </a:t>
            </a:r>
            <a:r>
              <a:rPr lang="en-US" sz="3100" dirty="0" smtClean="0">
                <a:latin typeface="Times New Roman" pitchFamily="18" charset="0"/>
                <a:cs typeface="Times New Roman" pitchFamily="18" charset="0"/>
              </a:rPr>
              <a:t/>
            </a:r>
            <a:br>
              <a:rPr lang="en-US" sz="3100" dirty="0" smtClean="0">
                <a:latin typeface="Times New Roman" pitchFamily="18" charset="0"/>
                <a:cs typeface="Times New Roman" pitchFamily="18" charset="0"/>
              </a:rPr>
            </a:br>
            <a:r>
              <a:rPr lang="en-US" sz="3100" b="1" dirty="0" smtClean="0">
                <a:latin typeface="Times New Roman" pitchFamily="18" charset="0"/>
                <a:cs typeface="Times New Roman" pitchFamily="18" charset="0"/>
              </a:rPr>
              <a:t> </a:t>
            </a:r>
            <a:r>
              <a:rPr lang="en-US" sz="3100" dirty="0" smtClean="0">
                <a:latin typeface="Times New Roman" pitchFamily="18" charset="0"/>
                <a:cs typeface="Times New Roman" pitchFamily="18" charset="0"/>
              </a:rPr>
              <a:t/>
            </a:r>
            <a:br>
              <a:rPr lang="en-US" sz="3100" dirty="0" smtClean="0">
                <a:latin typeface="Times New Roman" pitchFamily="18" charset="0"/>
                <a:cs typeface="Times New Roman" pitchFamily="18" charset="0"/>
              </a:rPr>
            </a:br>
            <a:endParaRPr lang="en-US" sz="3100" dirty="0">
              <a:latin typeface="Times New Roman" pitchFamily="18" charset="0"/>
              <a:cs typeface="Times New Roman" pitchFamily="18" charset="0"/>
            </a:endParaRPr>
          </a:p>
        </p:txBody>
      </p:sp>
      <p:sp>
        <p:nvSpPr>
          <p:cNvPr id="3" name="Rectangle 2"/>
          <p:cNvSpPr/>
          <p:nvPr/>
        </p:nvSpPr>
        <p:spPr>
          <a:xfrm>
            <a:off x="152400" y="25286"/>
            <a:ext cx="9144000" cy="3327514"/>
          </a:xfrm>
          <a:prstGeom prst="rect">
            <a:avLst/>
          </a:prstGeom>
        </p:spPr>
        <p:txBody>
          <a:bodyPr wrap="square">
            <a:spAutoFit/>
          </a:bodyPr>
          <a:lstStyle/>
          <a:p>
            <a:pPr>
              <a:lnSpc>
                <a:spcPct val="150000"/>
              </a:lnSpc>
            </a:pPr>
            <a:r>
              <a:rPr lang="en-US" sz="3600" dirty="0" err="1" smtClean="0">
                <a:latin typeface="Times New Roman" pitchFamily="18" charset="0"/>
                <a:cs typeface="Times New Roman" pitchFamily="18" charset="0"/>
              </a:rPr>
              <a:t>Trên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đây</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là</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chuyên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đề</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Một</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số</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biện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pháp</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nhằm</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nâng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cao</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chất</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lượng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giảng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dạy</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môn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Âm</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nhạc</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lớp</a:t>
            </a:r>
            <a:r>
              <a:rPr lang="en-US" sz="3600" dirty="0" smtClean="0">
                <a:latin typeface="Times New Roman" pitchFamily="18" charset="0"/>
                <a:cs typeface="Times New Roman" pitchFamily="18" charset="0"/>
              </a:rPr>
              <a:t> 4” </a:t>
            </a:r>
            <a:r>
              <a:rPr lang="en-US" sz="3600" dirty="0" err="1" smtClean="0">
                <a:latin typeface="Times New Roman" pitchFamily="18" charset="0"/>
                <a:cs typeface="Times New Roman" pitchFamily="18" charset="0"/>
              </a:rPr>
              <a:t>rất</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mong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sự</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đóng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góp</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của</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quí</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thầy</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cô</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để</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chuyên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đề</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được</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hoàn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thiện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hơn</a:t>
            </a:r>
            <a:r>
              <a:rPr lang="en-US" sz="3600" dirty="0" smtClean="0">
                <a:latin typeface="Times New Roman" pitchFamily="18" charset="0"/>
                <a:cs typeface="Times New Roman" pitchFamily="18" charset="0"/>
              </a:rPr>
              <a:t>. </a:t>
            </a:r>
            <a:endParaRPr lang="en-US" sz="3600" dirty="0"/>
          </a:p>
        </p:txBody>
      </p:sp>
      <p:pic>
        <p:nvPicPr>
          <p:cNvPr id="5" name="Picture 9" descr="BD20530_"/>
          <p:cNvPicPr>
            <a:picLocks noChangeAspect="1" noChangeArrowheads="1"/>
          </p:cNvPicPr>
          <p:nvPr/>
        </p:nvPicPr>
        <p:blipFill>
          <a:blip r:embed="rId2"/>
          <a:srcRect/>
          <a:stretch>
            <a:fillRect/>
          </a:stretch>
        </p:blipFill>
        <p:spPr bwMode="auto">
          <a:xfrm>
            <a:off x="7981552" y="-228600"/>
            <a:ext cx="1162447" cy="2209800"/>
          </a:xfrm>
          <a:prstGeom prst="rect">
            <a:avLst/>
          </a:prstGeom>
          <a:noFill/>
          <a:ln w="9525">
            <a:noFill/>
            <a:miter lim="800000"/>
            <a:headEnd/>
            <a:tailEnd/>
          </a:ln>
        </p:spPr>
      </p:pic>
      <p:pic>
        <p:nvPicPr>
          <p:cNvPr id="6" name="Picture 9" descr="BD20530_"/>
          <p:cNvPicPr>
            <a:picLocks noChangeAspect="1" noChangeArrowheads="1"/>
          </p:cNvPicPr>
          <p:nvPr/>
        </p:nvPicPr>
        <p:blipFill>
          <a:blip r:embed="rId2"/>
          <a:srcRect/>
          <a:stretch>
            <a:fillRect/>
          </a:stretch>
        </p:blipFill>
        <p:spPr bwMode="auto">
          <a:xfrm rot="16200000">
            <a:off x="365156" y="-549244"/>
            <a:ext cx="1219200" cy="2317688"/>
          </a:xfrm>
          <a:prstGeom prst="rect">
            <a:avLst/>
          </a:prstGeom>
          <a:noFill/>
          <a:ln w="9525">
            <a:noFill/>
            <a:miter lim="800000"/>
            <a:headEnd/>
            <a:tailEnd/>
          </a:ln>
        </p:spPr>
      </p:pic>
      <p:pic>
        <p:nvPicPr>
          <p:cNvPr id="7" name="Picture 9" descr="BD20530_"/>
          <p:cNvPicPr>
            <a:picLocks noChangeAspect="1" noChangeArrowheads="1"/>
          </p:cNvPicPr>
          <p:nvPr/>
        </p:nvPicPr>
        <p:blipFill>
          <a:blip r:embed="rId2"/>
          <a:srcRect/>
          <a:stretch>
            <a:fillRect/>
          </a:stretch>
        </p:blipFill>
        <p:spPr bwMode="auto">
          <a:xfrm rot="5400000">
            <a:off x="7749011" y="5310611"/>
            <a:ext cx="1066800" cy="2027977"/>
          </a:xfrm>
          <a:prstGeom prst="rect">
            <a:avLst/>
          </a:prstGeom>
          <a:noFill/>
          <a:ln w="9525">
            <a:noFill/>
            <a:miter lim="800000"/>
            <a:headEnd/>
            <a:tailEnd/>
          </a:ln>
        </p:spPr>
      </p:pic>
      <p:pic>
        <p:nvPicPr>
          <p:cNvPr id="8" name="Picture 9" descr="BD20530_"/>
          <p:cNvPicPr>
            <a:picLocks noChangeAspect="1" noChangeArrowheads="1"/>
          </p:cNvPicPr>
          <p:nvPr/>
        </p:nvPicPr>
        <p:blipFill>
          <a:blip r:embed="rId2"/>
          <a:srcRect/>
          <a:stretch>
            <a:fillRect/>
          </a:stretch>
        </p:blipFill>
        <p:spPr bwMode="auto">
          <a:xfrm rot="10800000">
            <a:off x="0" y="4685167"/>
            <a:ext cx="1143000" cy="217283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2" descr="C:\Documents and Settings\Welcome\My Documents\My Pictures\untitled.bmp"/>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2" name="Title 1"/>
          <p:cNvSpPr>
            <a:spLocks noGrp="1"/>
          </p:cNvSpPr>
          <p:nvPr>
            <p:ph type="title"/>
          </p:nvPr>
        </p:nvSpPr>
        <p:spPr>
          <a:xfrm>
            <a:off x="152400" y="381000"/>
            <a:ext cx="9144000" cy="6477000"/>
          </a:xfrm>
        </p:spPr>
        <p:txBody>
          <a:bodyPr>
            <a:noAutofit/>
          </a:bodyPr>
          <a:lstStyle/>
          <a:p>
            <a:pPr algn="l">
              <a:lnSpc>
                <a:spcPct val="150000"/>
              </a:lnSpc>
            </a:pPr>
            <a:r>
              <a:rPr lang="en-US" sz="4000" dirty="0" smtClean="0">
                <a:latin typeface="Times New Roman" pitchFamily="18" charset="0"/>
                <a:cs typeface="Times New Roman" pitchFamily="18" charset="0"/>
              </a:rPr>
              <a:t>	</a:t>
            </a:r>
            <a:br>
              <a:rPr lang="en-US" sz="4000" dirty="0" smtClean="0">
                <a:latin typeface="Times New Roman" pitchFamily="18" charset="0"/>
                <a:cs typeface="Times New Roman" pitchFamily="18" charset="0"/>
              </a:rPr>
            </a:br>
            <a:r>
              <a:rPr lang="en-US" sz="4000" dirty="0" smtClean="0">
                <a:latin typeface="Times New Roman" pitchFamily="18" charset="0"/>
                <a:cs typeface="Times New Roman" pitchFamily="18" charset="0"/>
              </a:rPr>
              <a:t>	</a:t>
            </a:r>
            <a:br>
              <a:rPr lang="en-US" sz="4000" dirty="0" smtClean="0">
                <a:latin typeface="Times New Roman" pitchFamily="18" charset="0"/>
                <a:cs typeface="Times New Roman" pitchFamily="18" charset="0"/>
              </a:rPr>
            </a:b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Từ</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âm</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nhạc</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chúng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ta</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có</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thể</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dùng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những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âm</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thanh</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để</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thể</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hiện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xúc</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cảm</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tình</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cảm</a:t>
            </a:r>
            <a:r>
              <a:rPr lang="en-US" sz="4000" dirty="0" smtClean="0">
                <a:latin typeface="Times New Roman" pitchFamily="18" charset="0"/>
                <a:cs typeface="Times New Roman" pitchFamily="18" charset="0"/>
              </a:rPr>
              <a:t>, ca </a:t>
            </a:r>
            <a:r>
              <a:rPr lang="en-US" sz="4000" dirty="0" err="1" smtClean="0">
                <a:latin typeface="Times New Roman" pitchFamily="18" charset="0"/>
                <a:cs typeface="Times New Roman" pitchFamily="18" charset="0"/>
              </a:rPr>
              <a:t>ngợi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tình</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yêu</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quê</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hương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đất</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nước</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Âm</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nhạc</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làm</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cho</a:t>
            </a:r>
            <a:r>
              <a:rPr lang="en-US" sz="4000" dirty="0" smtClean="0">
                <a:latin typeface="Times New Roman" pitchFamily="18" charset="0"/>
                <a:cs typeface="Times New Roman" pitchFamily="18" charset="0"/>
              </a:rPr>
              <a:t> con </a:t>
            </a:r>
            <a:r>
              <a:rPr lang="en-US" sz="4000" dirty="0" err="1" smtClean="0">
                <a:latin typeface="Times New Roman" pitchFamily="18" charset="0"/>
                <a:cs typeface="Times New Roman" pitchFamily="18" charset="0"/>
              </a:rPr>
              <a:t>người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đến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gần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nhau</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hơn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góp</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phần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tô</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điểm</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cho</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cuộc</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sống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tươi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đẹp</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hơn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trẻ</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trung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hơn</a:t>
            </a:r>
            <a:r>
              <a:rPr lang="en-US" sz="4000" dirty="0" smtClean="0">
                <a:latin typeface="Times New Roman" pitchFamily="18" charset="0"/>
                <a:cs typeface="Times New Roman" pitchFamily="18" charset="0"/>
              </a:rPr>
              <a:t>. </a:t>
            </a:r>
            <a:br>
              <a:rPr lang="en-US" sz="4000" dirty="0" smtClean="0">
                <a:latin typeface="Times New Roman" pitchFamily="18" charset="0"/>
                <a:cs typeface="Times New Roman" pitchFamily="18" charset="0"/>
              </a:rPr>
            </a:br>
            <a:r>
              <a:rPr lang="en-US" sz="4000" dirty="0" smtClean="0">
                <a:latin typeface="Times New Roman" pitchFamily="18" charset="0"/>
                <a:cs typeface="Times New Roman" pitchFamily="18" charset="0"/>
              </a:rPr>
              <a:t>	 </a:t>
            </a:r>
            <a:r>
              <a:rPr lang="en-US" sz="4000" dirty="0" smtClean="0"/>
              <a:t/>
            </a:r>
            <a:br>
              <a:rPr lang="en-US" sz="4000" dirty="0" smtClean="0"/>
            </a:b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1006019"/>
            <a:ext cx="9144000" cy="4708981"/>
          </a:xfrm>
          <a:prstGeom prst="rect">
            <a:avLst/>
          </a:prstGeom>
        </p:spPr>
        <p:txBody>
          <a:bodyPr wrap="square">
            <a:spAutoFit/>
          </a:bodyPr>
          <a:lstStyle/>
          <a:p>
            <a:pPr algn="just">
              <a:lnSpc>
                <a:spcPct val="150000"/>
              </a:lnSpc>
            </a:pPr>
            <a:r>
              <a:rPr lang="en-US" sz="4000" dirty="0" err="1" smtClean="0">
                <a:latin typeface="Times New Roman" pitchFamily="18" charset="0"/>
                <a:cs typeface="Times New Roman" pitchFamily="18" charset="0"/>
              </a:rPr>
              <a:t>Hơn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thế</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nữa</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giáo</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dục</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âm</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nhạc</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trong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trường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tiểu</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học</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còn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góp</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phần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giữ</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vai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trò</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quan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trọng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Vì</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thông</a:t>
            </a:r>
            <a:r>
              <a:rPr lang="en-US" sz="4000" dirty="0" smtClean="0">
                <a:latin typeface="Times New Roman" pitchFamily="18" charset="0"/>
                <a:cs typeface="Times New Roman" pitchFamily="18" charset="0"/>
              </a:rPr>
              <a:t> qua </a:t>
            </a:r>
            <a:r>
              <a:rPr lang="en-US" sz="4000" dirty="0" err="1" smtClean="0">
                <a:latin typeface="Times New Roman" pitchFamily="18" charset="0"/>
                <a:cs typeface="Times New Roman" pitchFamily="18" charset="0"/>
              </a:rPr>
              <a:t>việc</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học</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hát</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và</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nghe</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nhạc</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các</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em</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được</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giáo</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dục</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tình</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cảm</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trong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sáng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lành</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mạnh</a:t>
            </a:r>
            <a:r>
              <a:rPr lang="en-US" sz="4000" dirty="0" smtClean="0">
                <a:latin typeface="Times New Roman" pitchFamily="18" charset="0"/>
                <a:cs typeface="Times New Roman" pitchFamily="18" charset="0"/>
              </a:rPr>
              <a:t>. </a:t>
            </a:r>
            <a:endParaRPr lang="en-US" sz="4000" dirty="0"/>
          </a:p>
        </p:txBody>
      </p:sp>
      <p:pic>
        <p:nvPicPr>
          <p:cNvPr id="4" name="Picture 14" descr="Frames PPT 008"/>
          <p:cNvPicPr>
            <a:picLocks noChangeAspect="1" noChangeArrowheads="1"/>
          </p:cNvPicPr>
          <p:nvPr/>
        </p:nvPicPr>
        <p:blipFill>
          <a:blip r:embed="rId2"/>
          <a:srcRect/>
          <a:stretch>
            <a:fillRect/>
          </a:stretch>
        </p:blipFill>
        <p:spPr bwMode="auto">
          <a:xfrm>
            <a:off x="-228600" y="0"/>
            <a:ext cx="951271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1567559"/>
            <a:ext cx="9144000" cy="3690241"/>
          </a:xfrm>
          <a:prstGeom prst="rect">
            <a:avLst/>
          </a:prstGeom>
        </p:spPr>
        <p:txBody>
          <a:bodyPr wrap="square">
            <a:spAutoFit/>
          </a:bodyPr>
          <a:lstStyle/>
          <a:p>
            <a:pPr algn="just">
              <a:lnSpc>
                <a:spcPct val="150000"/>
              </a:lnSpc>
            </a:pPr>
            <a:r>
              <a:rPr lang="en-US" sz="4000" dirty="0" err="1" smtClean="0">
                <a:latin typeface="Times New Roman" pitchFamily="18" charset="0"/>
                <a:cs typeface="Times New Roman" pitchFamily="18" charset="0"/>
              </a:rPr>
              <a:t>Từ</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đó</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các</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em</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có</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thể</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tự</a:t>
            </a:r>
            <a:r>
              <a:rPr lang="en-US" sz="4000" dirty="0" smtClean="0">
                <a:latin typeface="Times New Roman" pitchFamily="18" charset="0"/>
                <a:cs typeface="Times New Roman" pitchFamily="18" charset="0"/>
              </a:rPr>
              <a:t> tin </a:t>
            </a:r>
            <a:r>
              <a:rPr lang="en-US" sz="4000" dirty="0" err="1" smtClean="0">
                <a:latin typeface="Times New Roman" pitchFamily="18" charset="0"/>
                <a:cs typeface="Times New Roman" pitchFamily="18" charset="0"/>
              </a:rPr>
              <a:t>hơn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và</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giáo</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viên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cũng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dễ</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dàng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định</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hướng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cho</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học</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sinh</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tự</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bồi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dưỡng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tình</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cảm</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đó</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cho</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bản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thân</a:t>
            </a:r>
            <a:r>
              <a:rPr lang="en-US" sz="4000" dirty="0" smtClean="0">
                <a:latin typeface="Times New Roman" pitchFamily="18" charset="0"/>
                <a:cs typeface="Times New Roman" pitchFamily="18" charset="0"/>
              </a:rPr>
              <a:t>. </a:t>
            </a:r>
            <a:r>
              <a:rPr lang="en-US" sz="3600" b="1" dirty="0" smtClean="0">
                <a:latin typeface="Times New Roman" pitchFamily="18" charset="0"/>
                <a:cs typeface="Times New Roman" pitchFamily="18" charset="0"/>
              </a:rPr>
              <a:t/>
            </a:r>
            <a:br>
              <a:rPr lang="en-US" sz="3600" b="1" dirty="0" smtClean="0">
                <a:latin typeface="Times New Roman" pitchFamily="18" charset="0"/>
                <a:cs typeface="Times New Roman" pitchFamily="18" charset="0"/>
              </a:rPr>
            </a:br>
            <a:endParaRPr lang="en-US" sz="4000" dirty="0"/>
          </a:p>
        </p:txBody>
      </p:sp>
      <p:pic>
        <p:nvPicPr>
          <p:cNvPr id="4" name="Picture 14" descr="Frames PPT 008"/>
          <p:cNvPicPr>
            <a:picLocks noChangeAspect="1" noChangeArrowheads="1"/>
          </p:cNvPicPr>
          <p:nvPr/>
        </p:nvPicPr>
        <p:blipFill>
          <a:blip r:embed="rId2"/>
          <a:srcRect/>
          <a:stretch>
            <a:fillRect/>
          </a:stretch>
        </p:blipFill>
        <p:spPr bwMode="auto">
          <a:xfrm>
            <a:off x="-228600" y="0"/>
            <a:ext cx="951271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929819"/>
            <a:ext cx="9144000" cy="4708981"/>
          </a:xfrm>
          <a:prstGeom prst="rect">
            <a:avLst/>
          </a:prstGeom>
        </p:spPr>
        <p:txBody>
          <a:bodyPr wrap="square">
            <a:spAutoFit/>
          </a:bodyPr>
          <a:lstStyle/>
          <a:p>
            <a:pPr algn="just">
              <a:lnSpc>
                <a:spcPct val="150000"/>
              </a:lnSpc>
            </a:pPr>
            <a:r>
              <a:rPr lang="en-US" sz="4000" dirty="0" err="1" smtClean="0">
                <a:latin typeface="Times New Roman" pitchFamily="18" charset="0"/>
                <a:cs typeface="Times New Roman" pitchFamily="18" charset="0"/>
              </a:rPr>
              <a:t>Vì</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thế</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Trường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Tiểu</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học</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Tân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Thạnh</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Đông</a:t>
            </a:r>
            <a:r>
              <a:rPr lang="en-US" sz="4000" dirty="0" smtClean="0">
                <a:latin typeface="Times New Roman" pitchFamily="18" charset="0"/>
                <a:cs typeface="Times New Roman" pitchFamily="18" charset="0"/>
              </a:rPr>
              <a:t> 3 </a:t>
            </a:r>
            <a:r>
              <a:rPr lang="en-US" sz="4000" dirty="0" err="1" smtClean="0">
                <a:latin typeface="Times New Roman" pitchFamily="18" charset="0"/>
                <a:cs typeface="Times New Roman" pitchFamily="18" charset="0"/>
              </a:rPr>
              <a:t>chọn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đề</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tài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Một</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số</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biện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pháp</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nhằm</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nâng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cao</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chất</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lượng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giảng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dạy</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môn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Âm</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nhạc</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lớp</a:t>
            </a:r>
            <a:r>
              <a:rPr lang="en-US" sz="4000" dirty="0" smtClean="0">
                <a:latin typeface="Times New Roman" pitchFamily="18" charset="0"/>
                <a:cs typeface="Times New Roman" pitchFamily="18" charset="0"/>
              </a:rPr>
              <a:t> 4” </a:t>
            </a:r>
            <a:r>
              <a:rPr lang="en-US" sz="4000" dirty="0" err="1" smtClean="0">
                <a:latin typeface="Times New Roman" pitchFamily="18" charset="0"/>
                <a:cs typeface="Times New Roman" pitchFamily="18" charset="0"/>
              </a:rPr>
              <a:t>để</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rút</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kinh</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nghiệm</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trong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quá</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trình</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giảng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dạy</a:t>
            </a:r>
            <a:r>
              <a:rPr lang="en-US" sz="4000" dirty="0" smtClean="0">
                <a:latin typeface="Times New Roman" pitchFamily="18" charset="0"/>
                <a:cs typeface="Times New Roman" pitchFamily="18" charset="0"/>
              </a:rPr>
              <a:t>. </a:t>
            </a:r>
            <a:endParaRPr lang="en-US" sz="4000" dirty="0"/>
          </a:p>
        </p:txBody>
      </p:sp>
      <p:pic>
        <p:nvPicPr>
          <p:cNvPr id="4" name="Picture 14" descr="Frames PPT 008"/>
          <p:cNvPicPr>
            <a:picLocks noChangeAspect="1" noChangeArrowheads="1"/>
          </p:cNvPicPr>
          <p:nvPr/>
        </p:nvPicPr>
        <p:blipFill>
          <a:blip r:embed="rId2"/>
          <a:srcRect/>
          <a:stretch>
            <a:fillRect/>
          </a:stretch>
        </p:blipFill>
        <p:spPr bwMode="auto">
          <a:xfrm>
            <a:off x="-228600" y="0"/>
            <a:ext cx="951271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438400"/>
            <a:ext cx="8991600" cy="8001000"/>
          </a:xfrm>
        </p:spPr>
        <p:txBody>
          <a:bodyPr>
            <a:noAutofit/>
          </a:bodyPr>
          <a:lstStyle/>
          <a:p>
            <a:pPr algn="l">
              <a:lnSpc>
                <a:spcPct val="150000"/>
              </a:lnSpc>
            </a:pPr>
            <a:r>
              <a:rPr lang="en-US" sz="4000" b="1" dirty="0" smtClean="0">
                <a:latin typeface="Times New Roman" pitchFamily="18" charset="0"/>
                <a:cs typeface="Times New Roman" pitchFamily="18" charset="0"/>
              </a:rPr>
              <a:t/>
            </a:r>
            <a:br>
              <a:rPr lang="en-US" sz="4000" b="1" dirty="0" smtClean="0">
                <a:latin typeface="Times New Roman" pitchFamily="18" charset="0"/>
                <a:cs typeface="Times New Roman" pitchFamily="18" charset="0"/>
              </a:rPr>
            </a:br>
            <a:r>
              <a:rPr lang="en-US" sz="4000" b="1" dirty="0" smtClean="0">
                <a:latin typeface="Times New Roman" pitchFamily="18" charset="0"/>
                <a:cs typeface="Times New Roman" pitchFamily="18" charset="0"/>
              </a:rPr>
              <a:t/>
            </a:r>
            <a:br>
              <a:rPr lang="en-US" sz="4000" b="1" dirty="0" smtClean="0">
                <a:latin typeface="Times New Roman" pitchFamily="18" charset="0"/>
                <a:cs typeface="Times New Roman" pitchFamily="18" charset="0"/>
              </a:rPr>
            </a:br>
            <a:r>
              <a:rPr lang="en-US" sz="4000" b="1" dirty="0" smtClean="0">
                <a:latin typeface="Times New Roman" pitchFamily="18" charset="0"/>
                <a:cs typeface="Times New Roman" pitchFamily="18" charset="0"/>
              </a:rPr>
              <a:t/>
            </a:r>
            <a:br>
              <a:rPr lang="en-US" sz="4000" b="1" dirty="0" smtClean="0">
                <a:latin typeface="Times New Roman" pitchFamily="18" charset="0"/>
                <a:cs typeface="Times New Roman" pitchFamily="18" charset="0"/>
              </a:rPr>
            </a:br>
            <a:r>
              <a:rPr lang="en-US" sz="4000" b="1" dirty="0" smtClean="0">
                <a:latin typeface="Times New Roman" pitchFamily="18" charset="0"/>
                <a:cs typeface="Times New Roman" pitchFamily="18" charset="0"/>
              </a:rPr>
              <a:t/>
            </a:r>
            <a:br>
              <a:rPr lang="en-US" sz="4000" b="1" dirty="0" smtClean="0">
                <a:latin typeface="Times New Roman" pitchFamily="18" charset="0"/>
                <a:cs typeface="Times New Roman" pitchFamily="18" charset="0"/>
              </a:rPr>
            </a:br>
            <a:r>
              <a:rPr lang="en-US" sz="3600" b="1" dirty="0" smtClean="0">
                <a:solidFill>
                  <a:srgbClr val="C00000"/>
                </a:solidFill>
                <a:latin typeface="Times New Roman" pitchFamily="18" charset="0"/>
                <a:cs typeface="Times New Roman" pitchFamily="18" charset="0"/>
              </a:rPr>
              <a:t>  II. THỰC TRẠNG</a:t>
            </a: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600" b="1" dirty="0" smtClean="0">
                <a:solidFill>
                  <a:srgbClr val="0000CC"/>
                </a:solidFill>
                <a:latin typeface="Times New Roman" pitchFamily="18" charset="0"/>
                <a:cs typeface="Times New Roman" pitchFamily="18" charset="0"/>
              </a:rPr>
              <a:t>1. </a:t>
            </a:r>
            <a:r>
              <a:rPr lang="en-US" sz="3600" b="1" dirty="0" err="1" smtClean="0">
                <a:solidFill>
                  <a:srgbClr val="0000CC"/>
                </a:solidFill>
                <a:latin typeface="Times New Roman" pitchFamily="18" charset="0"/>
                <a:cs typeface="Times New Roman" pitchFamily="18" charset="0"/>
              </a:rPr>
              <a:t>Thuận</a:t>
            </a:r>
            <a:r>
              <a:rPr lang="en-US" sz="3600" b="1" dirty="0" smtClean="0">
                <a:solidFill>
                  <a:srgbClr val="0000CC"/>
                </a:solidFill>
                <a:latin typeface="Times New Roman" pitchFamily="18" charset="0"/>
                <a:cs typeface="Times New Roman" pitchFamily="18" charset="0"/>
              </a:rPr>
              <a:t> </a:t>
            </a:r>
            <a:r>
              <a:rPr lang="en-US" sz="3600" b="1" dirty="0" err="1" smtClean="0">
                <a:solidFill>
                  <a:srgbClr val="0000CC"/>
                </a:solidFill>
                <a:latin typeface="Times New Roman" pitchFamily="18" charset="0"/>
                <a:cs typeface="Times New Roman" pitchFamily="18" charset="0"/>
              </a:rPr>
              <a:t>lợi</a:t>
            </a:r>
            <a:r>
              <a:rPr lang="en-US" sz="4000" dirty="0" smtClean="0">
                <a:latin typeface="Times New Roman" pitchFamily="18" charset="0"/>
                <a:cs typeface="Times New Roman" pitchFamily="18" charset="0"/>
              </a:rPr>
              <a:t/>
            </a:r>
            <a:br>
              <a:rPr lang="en-US" sz="4000" dirty="0" smtClean="0">
                <a:latin typeface="Times New Roman" pitchFamily="18" charset="0"/>
                <a:cs typeface="Times New Roman" pitchFamily="18" charset="0"/>
              </a:rPr>
            </a:br>
            <a:r>
              <a:rPr lang="en-US" sz="4000" dirty="0" smtClean="0">
                <a:latin typeface="Times New Roman" pitchFamily="18" charset="0"/>
                <a:cs typeface="Times New Roman" pitchFamily="18" charset="0"/>
              </a:rPr>
              <a:t>  </a:t>
            </a:r>
            <a:r>
              <a:rPr lang="nl-NL" sz="4000" dirty="0" smtClean="0">
                <a:latin typeface="Times New Roman" pitchFamily="18" charset="0"/>
                <a:cs typeface="Times New Roman" pitchFamily="18" charset="0"/>
              </a:rPr>
              <a:t>Nhìn chung, sách giáo khoa đã xác lập được một hệ thống tri thức âm nhạc nhẹ nhàng, phong phú. Trong chương trình từng lớp và toàn cấp học các nội dung được sắp xếp đan xen một cách hài hòa, hợp lý. </a:t>
            </a:r>
            <a:endParaRPr lang="en-US" sz="4000" dirty="0"/>
          </a:p>
        </p:txBody>
      </p:sp>
      <p:pic>
        <p:nvPicPr>
          <p:cNvPr id="3" name="Picture 26" descr="Bellcoll"/>
          <p:cNvPicPr>
            <a:picLocks noChangeAspect="1" noChangeArrowheads="1" noCrop="1"/>
          </p:cNvPicPr>
          <p:nvPr/>
        </p:nvPicPr>
        <p:blipFill>
          <a:blip r:embed="rId2"/>
          <a:srcRect/>
          <a:stretch>
            <a:fillRect/>
          </a:stretch>
        </p:blipFill>
        <p:spPr bwMode="auto">
          <a:xfrm rot="2526745">
            <a:off x="8360017" y="17418"/>
            <a:ext cx="901251" cy="785590"/>
          </a:xfrm>
          <a:prstGeom prst="rect">
            <a:avLst/>
          </a:prstGeom>
          <a:noFill/>
          <a:ln w="9525">
            <a:noFill/>
            <a:miter lim="800000"/>
            <a:headEnd/>
            <a:tailEnd/>
          </a:ln>
        </p:spPr>
      </p:pic>
      <p:pic>
        <p:nvPicPr>
          <p:cNvPr id="4" name="Picture 26" descr="Bellcoll"/>
          <p:cNvPicPr>
            <a:picLocks noChangeAspect="1" noChangeArrowheads="1" noCrop="1"/>
          </p:cNvPicPr>
          <p:nvPr/>
        </p:nvPicPr>
        <p:blipFill>
          <a:blip r:embed="rId2"/>
          <a:srcRect/>
          <a:stretch>
            <a:fillRect/>
          </a:stretch>
        </p:blipFill>
        <p:spPr bwMode="auto">
          <a:xfrm rot="14929825">
            <a:off x="-153068" y="5789697"/>
            <a:ext cx="868328" cy="756893"/>
          </a:xfrm>
          <a:prstGeom prst="rect">
            <a:avLst/>
          </a:prstGeom>
          <a:noFill/>
          <a:ln w="9525">
            <a:noFill/>
            <a:miter lim="800000"/>
            <a:headEnd/>
            <a:tailEnd/>
          </a:ln>
        </p:spPr>
      </p:pic>
      <p:pic>
        <p:nvPicPr>
          <p:cNvPr id="5" name="Picture 26" descr="Bellcoll"/>
          <p:cNvPicPr>
            <a:picLocks noChangeAspect="1" noChangeArrowheads="1" noCrop="1"/>
          </p:cNvPicPr>
          <p:nvPr/>
        </p:nvPicPr>
        <p:blipFill>
          <a:blip r:embed="rId2"/>
          <a:srcRect/>
          <a:stretch>
            <a:fillRect/>
          </a:stretch>
        </p:blipFill>
        <p:spPr bwMode="auto">
          <a:xfrm rot="18420198">
            <a:off x="-309345" y="1753"/>
            <a:ext cx="932425" cy="812764"/>
          </a:xfrm>
          <a:prstGeom prst="rect">
            <a:avLst/>
          </a:prstGeom>
          <a:noFill/>
          <a:ln w="9525">
            <a:noFill/>
            <a:miter lim="800000"/>
            <a:headEnd/>
            <a:tailEnd/>
          </a:ln>
        </p:spPr>
      </p:pic>
      <p:pic>
        <p:nvPicPr>
          <p:cNvPr id="6" name="Picture 26" descr="Bellcoll"/>
          <p:cNvPicPr>
            <a:picLocks noChangeAspect="1" noChangeArrowheads="1" noCrop="1"/>
          </p:cNvPicPr>
          <p:nvPr/>
        </p:nvPicPr>
        <p:blipFill>
          <a:blip r:embed="rId2"/>
          <a:srcRect/>
          <a:stretch>
            <a:fillRect/>
          </a:stretch>
        </p:blipFill>
        <p:spPr bwMode="auto">
          <a:xfrm rot="7040478">
            <a:off x="8426677" y="6085461"/>
            <a:ext cx="915231" cy="797776"/>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 y="217230"/>
            <a:ext cx="9144000" cy="7478970"/>
          </a:xfrm>
          <a:prstGeom prst="rect">
            <a:avLst/>
          </a:prstGeom>
        </p:spPr>
        <p:txBody>
          <a:bodyPr wrap="square">
            <a:spAutoFit/>
          </a:bodyPr>
          <a:lstStyle/>
          <a:p>
            <a:pPr>
              <a:lnSpc>
                <a:spcPct val="150000"/>
              </a:lnSpc>
            </a:pPr>
            <a:r>
              <a:rPr lang="nl-NL" sz="4000" dirty="0" smtClean="0">
                <a:latin typeface="Times New Roman" pitchFamily="18" charset="0"/>
                <a:cs typeface="Times New Roman" pitchFamily="18" charset="0"/>
              </a:rPr>
              <a:t>Tạo cơ sở  để học sinh rèn luyện  kỹ năng  hát đúng, hát hay, giúp phát triển trí tuệ, bồi dưỡng tình cảm trong sáng, lành mạnh, tạo điều kiện để các em bộc lộ và phát triển năng khiếu âm nhạc, hướng tới chân, thiện, mĩ góp phần làm thư giãn đầu óc, làm cân bằng các nội dung học tập khác ở tiểu học. </a:t>
            </a:r>
            <a:r>
              <a:rPr lang="en-US" sz="4000" dirty="0" smtClean="0">
                <a:latin typeface="Times New Roman" pitchFamily="18" charset="0"/>
                <a:cs typeface="Times New Roman" pitchFamily="18" charset="0"/>
              </a:rPr>
              <a:t/>
            </a:r>
            <a:br>
              <a:rPr lang="en-US" sz="4000" dirty="0" smtClean="0">
                <a:latin typeface="Times New Roman" pitchFamily="18" charset="0"/>
                <a:cs typeface="Times New Roman" pitchFamily="18" charset="0"/>
              </a:rPr>
            </a:br>
            <a:endParaRPr lang="en-US" sz="4000" dirty="0"/>
          </a:p>
        </p:txBody>
      </p:sp>
      <p:pic>
        <p:nvPicPr>
          <p:cNvPr id="4" name="Picture 3" descr="POINSET2"/>
          <p:cNvPicPr>
            <a:picLocks noChangeAspect="1" noChangeArrowheads="1"/>
          </p:cNvPicPr>
          <p:nvPr/>
        </p:nvPicPr>
        <p:blipFill>
          <a:blip r:embed="rId2"/>
          <a:srcRect/>
          <a:stretch>
            <a:fillRect/>
          </a:stretch>
        </p:blipFill>
        <p:spPr bwMode="auto">
          <a:xfrm>
            <a:off x="0" y="0"/>
            <a:ext cx="841707" cy="838200"/>
          </a:xfrm>
          <a:prstGeom prst="rect">
            <a:avLst/>
          </a:prstGeom>
          <a:noFill/>
          <a:ln w="9525">
            <a:noFill/>
            <a:miter lim="800000"/>
            <a:headEnd/>
            <a:tailEnd/>
          </a:ln>
        </p:spPr>
      </p:pic>
      <p:pic>
        <p:nvPicPr>
          <p:cNvPr id="5" name="Picture 4" descr="POINSET2"/>
          <p:cNvPicPr>
            <a:picLocks noChangeAspect="1" noChangeArrowheads="1"/>
          </p:cNvPicPr>
          <p:nvPr/>
        </p:nvPicPr>
        <p:blipFill>
          <a:blip r:embed="rId2"/>
          <a:srcRect/>
          <a:stretch>
            <a:fillRect/>
          </a:stretch>
        </p:blipFill>
        <p:spPr bwMode="auto">
          <a:xfrm rot="16200000">
            <a:off x="0" y="5918301"/>
            <a:ext cx="943631" cy="939699"/>
          </a:xfrm>
          <a:prstGeom prst="rect">
            <a:avLst/>
          </a:prstGeom>
          <a:noFill/>
          <a:ln w="9525">
            <a:noFill/>
            <a:miter lim="800000"/>
            <a:headEnd/>
            <a:tailEnd/>
          </a:ln>
        </p:spPr>
      </p:pic>
      <p:pic>
        <p:nvPicPr>
          <p:cNvPr id="6" name="Picture 5" descr="POINSET2"/>
          <p:cNvPicPr>
            <a:picLocks noChangeAspect="1" noChangeArrowheads="1"/>
          </p:cNvPicPr>
          <p:nvPr/>
        </p:nvPicPr>
        <p:blipFill>
          <a:blip r:embed="rId2"/>
          <a:srcRect/>
          <a:stretch>
            <a:fillRect/>
          </a:stretch>
        </p:blipFill>
        <p:spPr bwMode="auto">
          <a:xfrm rot="10800000">
            <a:off x="8229599" y="5947410"/>
            <a:ext cx="914399" cy="910590"/>
          </a:xfrm>
          <a:prstGeom prst="rect">
            <a:avLst/>
          </a:prstGeom>
          <a:noFill/>
          <a:ln w="9525">
            <a:noFill/>
            <a:miter lim="800000"/>
            <a:headEnd/>
            <a:tailEnd/>
          </a:ln>
        </p:spPr>
      </p:pic>
      <p:pic>
        <p:nvPicPr>
          <p:cNvPr id="7" name="Picture 6" descr="POINSET2"/>
          <p:cNvPicPr>
            <a:picLocks noChangeAspect="1" noChangeArrowheads="1"/>
          </p:cNvPicPr>
          <p:nvPr/>
        </p:nvPicPr>
        <p:blipFill>
          <a:blip r:embed="rId2"/>
          <a:srcRect/>
          <a:stretch>
            <a:fillRect/>
          </a:stretch>
        </p:blipFill>
        <p:spPr bwMode="auto">
          <a:xfrm rot="5400000">
            <a:off x="8151327" y="2073"/>
            <a:ext cx="994745" cy="990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301</TotalTime>
  <Words>648</Words>
  <Application>Microsoft Office PowerPoint</Application>
  <PresentationFormat>On-screen Show (4:3)</PresentationFormat>
  <Paragraphs>38</Paragraphs>
  <Slides>30</Slides>
  <Notes>1</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PHÒNG GIÁO DỤC VÀ ĐÀO TẠO CỦ CHI TRƯỜNG TIỂU HỌC TÂN THẠNH ĐÔNG 3 CHUYÊN ĐỀ: MỘT SỐ BIỆN PHÁP NHẰM NÂNG CAO CHẤT LƯỢNG GIẢNG DẠY MÔN ÂM NHẠC LỚP 4</vt:lpstr>
      <vt:lpstr>I. ĐẶT VẤN ĐỀ</vt:lpstr>
      <vt:lpstr>Slide 3</vt:lpstr>
      <vt:lpstr>      Từ âm nhạc, chúng ta có thể dùng những âm thanh để thể hiện xúc cảm, tình cảm, ca ngợi tình yêu quê hương đất nước. Âm nhạc làm cho con người đến gần nhau hơn, góp phần tô điểm cho cuộc sống tươi đẹp hơn, trẻ trung hơn.     </vt:lpstr>
      <vt:lpstr>Slide 5</vt:lpstr>
      <vt:lpstr>Slide 6</vt:lpstr>
      <vt:lpstr>Slide 7</vt:lpstr>
      <vt:lpstr>      II. THỰC TRẠNG 1. Thuận lợi   Nhìn chung, sách giáo khoa đã xác lập được một hệ thống tri thức âm nhạc nhẹ nhàng, phong phú. Trong chương trình từng lớp và toàn cấp học các nội dung được sắp xếp đan xen một cách hài hòa, hợp lý. </vt:lpstr>
      <vt:lpstr>Slide 9</vt:lpstr>
      <vt:lpstr>  2. Khó khăn   Học sinh hát theo thói quen, thuộc lời ca là chủ yếu. Học sinh ít có cơ hội trình diễn trước đám đông, ít được tham gia các phong trào văn nghệ nên thường rụt rè, nhút nhát trong giờ học. </vt:lpstr>
      <vt:lpstr>Slide 11</vt:lpstr>
      <vt:lpstr>III. BIỆN PHÁP THỰC HIỆN  1. Đổi mới công việc chuẩn bị bài giảng của  giáo viên    Giáo viên cần nắm vững nội dung kiến thức, kĩ năng cần đạt của từng bài học Âm nhạc. Tìm ra những phương pháp, hình  thức dạy học mới để áp dụng cho từng bài dạy sao cho có hiệu quả nhất. </vt:lpstr>
      <vt:lpstr>Slide 13</vt:lpstr>
      <vt:lpstr>  đảm bảo tính vừa sức, dễ hiểu, dễ làm và hấp dẫn học sinh.   + Phương pháp chủ đạo trong tiết dạy âm nhạc là phương pháp thực hành, ôn luyện nhiều lần ở các dạng hoạt động khác nhau nhằm tạo hứng thú cho học sinh. Đặc biệt giáo viên cần có những hoạt động phát huy tính chủ động sáng tạo của học sinh trong từng tiết học. </vt:lpstr>
      <vt:lpstr>Slide 15</vt:lpstr>
      <vt:lpstr>     + Giáo viên có thể linh động bố trí thời gian tổ chức các hoạt động phù hợp trong thời lượng cho phép từ 35-40 phút cho một tiết. </vt:lpstr>
      <vt:lpstr>Slide 17</vt:lpstr>
      <vt:lpstr>Slide 18</vt:lpstr>
      <vt:lpstr>    </vt:lpstr>
      <vt:lpstr>   + Học sinh tập luyện để hát đúng giai điệu và thuộc lời ca, thực hiện đúng cao độ, trường độ, phát âm chính xác,rõ lời khi hát mẫu, thể hiện được sắc thái của bài hát và có sức biểu cảm khác nhau.  + (Giáo viên) phân chia câu hát phù hợp, đánh dấu và hướng dẫn để học sinh biết lấy hơi, ngắt nghỉ đúng chỗ để học sinh hát đúng.   </vt:lpstr>
      <vt:lpstr>Slide 21</vt:lpstr>
      <vt:lpstr>  Câu 4: Trời giá rét cũng vòng tay mẹ, ủ ấm con.   Câu 5: Bàn tay mẹ vì chúng con, từ tay mẹ con lớn khôn.    Khi hướng dẫn học sinh giáo viên cần lưu ý:  + Có thể sử dụng nhạc cụ (hoặc đĩa tiếng) cho học sinh nghe giai điệu, đếm hiệu lệnh chính xác, phù hợp với từng bài hát và đảm bảo thống nhất trong quá trình dạy học. </vt:lpstr>
      <vt:lpstr>Slide 23</vt:lpstr>
      <vt:lpstr>    + Kết hợp nhuần nhuyễn các hình thức tổ chức hoạt động luyện tập, tránh sự đơn điệu trong quá trình học tập của học sinh tiểu học nói chung và học sinh lớp 4 nói riêng.  + Cần xây dựng những động tác phụ họa đơn giản, phù hợp với nội dung bài hát và phù hợp với khả năng thực hành của học sinh lớp 4.     </vt:lpstr>
      <vt:lpstr>Slide 25</vt:lpstr>
      <vt:lpstr>       + Học sinh nhận xét phần biểu diễn của các nhóm.   + Giáo viên nhận xét, tuyên dương nhóm trình diễn hay, đúng giai điệu bài hát.  IV. KẾT QUẢ   Sau một thời gian thực hiện những biện pháp nêu trên, chúng tôi nhận thấy học sinh được khơi dậy niềm hứng thú khi học hát.    </vt:lpstr>
      <vt:lpstr>Slide 27</vt:lpstr>
      <vt:lpstr>  + Trường xây dựng được nhiều tiết mục văn nghệ và thường xuyên biểu diễn trong các buổi sinh hoạt ngoại khóa và các ngày lễ...  + Hầu hết học sinh đều yêu thích môn Âm nhạc. </vt:lpstr>
      <vt:lpstr>Slide 29</vt:lpstr>
      <vt:lpstr>          Xin chân thành cám ơn!                     Tân Thạnh Đông, ngày 28 tháng12 năm 2016          BAN GIÁM HIỆU                                    NGƯỜI THỰC HIỆN                                                                         Nguyễn Thị Hồng Liên                                                </vt:lpstr>
    </vt:vector>
  </TitlesOfParts>
  <Company>37.957966</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PHÒNG GIÁO DỤC VÀ ĐÀO TẠO CỦ CHI TRƯỜNG TIỂU HỌC TÂN THẠNH ĐÔNG 3 MỘT SỐ BIỆN PHÁP NHẰM NÂNG CAO CHẤT LƯỢNG GIẢNG DẠY MÔN ÂM NHẠC LỚP 4 </dc:title>
  <dc:creator>User</dc:creator>
  <cp:lastModifiedBy>User</cp:lastModifiedBy>
  <cp:revision>53</cp:revision>
  <dcterms:created xsi:type="dcterms:W3CDTF">2016-12-26T03:27:08Z</dcterms:created>
  <dcterms:modified xsi:type="dcterms:W3CDTF">2017-01-16T03:19:48Z</dcterms:modified>
</cp:coreProperties>
</file>